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65" autoAdjust="0"/>
  </p:normalViewPr>
  <p:slideViewPr>
    <p:cSldViewPr snapToGrid="0">
      <p:cViewPr varScale="1">
        <p:scale>
          <a:sx n="98" d="100"/>
          <a:sy n="98" d="100"/>
        </p:scale>
        <p:origin x="19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5669924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b="1"/>
            </a:pPr>
            <a:r>
              <a:t>A ként </a:t>
            </a:r>
            <a:r>
              <a:rPr b="0"/>
              <a:t>az emberek már régóta ismerik. Azokban a füstölőkben is használták, mellyel a görög papok a szent szertartások ideje alatt a templomban füstöltek. Nem véletlen, hogy a görög theion szóból származó kén jelentése «isteni». De nem csak a görögök, hanem a rómaiak is ismerték a kén gyógyító tulajdonságait. Az ókori Rómában igen népszerűek voltak a Róma és Pompei közelében található melegvizű, kéntartalmú források. A rómaiak «fehéres színű víznek» (Acque Albule) nevezték őket. Az ilyen vizekben való fürdőzés nagy kedvére volt Néró császár és Octavianus Augustus számára. Ez utóbbi híresség a saját orvosa, Antonius Musa tanácsára választotta a kénes forrásokban való fürdőzést, hogy az izomfájdalmait enyhítse . </a:t>
            </a:r>
          </a:p>
          <a:p>
            <a:r>
              <a:t> </a:t>
            </a:r>
          </a:p>
          <a:p>
            <a:r>
              <a:t>Oroszországban az első kéntartalmú forrásokat I.Péter cár idejében nyitották meg, Szergijevszk-ben. Később, 1833-ban, ezeket szergijevszkij vizeknek nevezték el. Az izületi fájdalomban és bőrbetegségben szenvedők a gyógyulás reményében érkeztek ide. A római kori forráson kívül Európában még az ausztriai Badenben lévő kénforrások is híresek. Gyakran látogatott el ide a híres Nobel-díjas író, Hermann Hesse, aki sikeresen gyógyult meg a kénforrásban való fürdőzés által az isiászból (ágyéki isiászból). </a:t>
            </a:r>
          </a:p>
          <a:p>
            <a:r>
              <a:t> </a:t>
            </a:r>
          </a:p>
          <a:p>
            <a:r>
              <a:t>A kén gyógyító tulajdonságait nem csak a termál forrásokból ismerik. Számos kenőcs és maszk (kéntartalmú szuszpenzió) összetevője, mely kedvező hatást gyakorol a bőrre. </a:t>
            </a:r>
          </a:p>
        </p:txBody>
      </p:sp>
    </p:spTree>
    <p:extLst>
      <p:ext uri="{BB962C8B-B14F-4D97-AF65-F5344CB8AC3E}">
        <p14:creationId xmlns:p14="http://schemas.microsoft.com/office/powerpoint/2010/main" val="226051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r>
              <a:t>A 3 egymást erősítő komponensből álló készítmény  az MSM + С-vitamin + biotin (В7-vitamin):</a:t>
            </a:r>
          </a:p>
          <a:p>
            <a:pPr marL="171450" indent="-171450">
              <a:buSzPct val="100000"/>
              <a:buFont typeface="Arial"/>
              <a:buChar char="•"/>
            </a:pPr>
            <a:r>
              <a:t>Támogatja az izületek, szalagok, porcok egészségét</a:t>
            </a:r>
          </a:p>
          <a:p>
            <a:pPr marL="171450" indent="-171450">
              <a:buSzPct val="100000"/>
              <a:buFont typeface="Arial"/>
              <a:buChar char="•"/>
            </a:pPr>
            <a:r>
              <a:t>Elősegíti a kötőszöveti fehérjék termelését</a:t>
            </a:r>
          </a:p>
          <a:p>
            <a:pPr marL="171450" indent="-171450">
              <a:buSzPct val="100000"/>
              <a:buFont typeface="Arial"/>
              <a:buChar char="•"/>
            </a:pPr>
            <a:r>
              <a:t>Javítja a bőr összetételét</a:t>
            </a:r>
          </a:p>
          <a:p>
            <a:pPr marL="171450" indent="-171450">
              <a:buSzPct val="100000"/>
              <a:buFont typeface="Arial"/>
              <a:buChar char="•"/>
            </a:pPr>
            <a:r>
              <a:t>Hozzájárul a haj és a körmök szerkezetének erősítéséhez</a:t>
            </a:r>
          </a:p>
          <a:p>
            <a:pPr marL="171450" indent="-171450">
              <a:buSzPct val="100000"/>
              <a:buFont typeface="Arial"/>
              <a:buChar char="•"/>
            </a:pPr>
            <a:r>
              <a:t>Biztosítja a szervezet antioxidáns védelmét</a:t>
            </a:r>
          </a:p>
          <a:p>
            <a:endParaRPr/>
          </a:p>
          <a:p>
            <a:r>
              <a:t>Ezek az Ön természetes szépségének őrei!</a:t>
            </a:r>
          </a:p>
        </p:txBody>
      </p:sp>
    </p:spTree>
    <p:extLst>
      <p:ext uri="{BB962C8B-B14F-4D97-AF65-F5344CB8AC3E}">
        <p14:creationId xmlns:p14="http://schemas.microsoft.com/office/powerpoint/2010/main" val="352108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A kén a 16.-ként előforduló kémiai elem a Földön!  </a:t>
            </a:r>
          </a:p>
          <a:p>
            <a:r>
              <a:t>A táplálkozásban akkor következett be fordulat, amikor a természetes kén biológiailag hozzáférhető formában jelent meg –</a:t>
            </a:r>
            <a:r>
              <a:rPr b="1"/>
              <a:t> </a:t>
            </a:r>
            <a:r>
              <a:t>ez a </a:t>
            </a:r>
            <a:r>
              <a:rPr b="1"/>
              <a:t>Metil-szulfonil metán (МSМ)</a:t>
            </a:r>
            <a:r>
              <a:t>.</a:t>
            </a:r>
          </a:p>
          <a:p>
            <a:pPr>
              <a:defRPr b="1"/>
            </a:pPr>
            <a:endParaRPr/>
          </a:p>
          <a:p>
            <a:pPr>
              <a:defRPr b="1"/>
            </a:pPr>
            <a:r>
              <a:t>Az МSМ </a:t>
            </a:r>
            <a:r>
              <a:rPr b="0"/>
              <a:t>beépül a fontos kéntartalmú aminosavakba, az egyszerű és összetett fehérjékbe, az enzimekbe, részt vesznek a kollagén rostok szerkezetének és a szervezet más biológiailag létfontosságú szubsztrátjainak kialakulásában.</a:t>
            </a:r>
          </a:p>
          <a:p>
            <a:endParaRPr b="0"/>
          </a:p>
          <a:p>
            <a:r>
              <a:t>A természetes kén ciklikus átalakulása teljes mértékben azonos a természetben előforduló anyagok körforgásával. </a:t>
            </a:r>
          </a:p>
          <a:p>
            <a:r>
              <a:t>Ahhoz hasonlóan, mint ahogyan az óceánban elkezdődött az élet, az MSM is az óceánból ered.  Az óceáni plankton saját életműködése során kiválaszt néhány kénvegyületet. Vízzel érintkezve ezek újabb vegyületet hoznak létre, amit DMS-nek ( dimetil-szulfidnak) hívnak, amely elpárologva a víz felületéről a felső légkörbe jut. A légkör felső rétegét nem védi semmi az ózontól és az ultraibolya sugárzástól. A DSM az ózon és az ultraibolya sugárzás hatására átalakul MSM-mé, vagyis metil-szulfonil metánná. </a:t>
            </a:r>
          </a:p>
          <a:p>
            <a:endParaRPr/>
          </a:p>
          <a:p>
            <a:r>
              <a:t>Az MSM nagyon jól oldódik vízben, és csapadékként visszahull a földre. A növények gyökérzetén keresztül pedig felszívódik a növényekbe. Így kerül a növényekbe az MSM. Nagy mennyiségű ként tartalmaznak a gyümölcsök, zöldségek, főként a hagyma és fokhagyma vagy a káposztafélék. A növények elfogyasztása révén kerül kén az állatok és emberek szervezetébe.</a:t>
            </a:r>
          </a:p>
          <a:p>
            <a:endParaRPr/>
          </a:p>
          <a:p>
            <a:r>
              <a:t>Önök, valószínűleg már észrevették, hogy a kutyák füvet rágcsálnak. A macskák felfalják a szobanövényeket. A frissen facsart gyümölcslevek kedvezően hatnak az emberek közérzetére. Ez mind az </a:t>
            </a:r>
            <a:r>
              <a:rPr b="1"/>
              <a:t>MSM</a:t>
            </a:r>
            <a:r>
              <a:t> hatása. </a:t>
            </a:r>
          </a:p>
          <a:p>
            <a:r>
              <a:t>A régi, öreg levelek nagymértékben veszítenek párolgóképességükből, amikor a víz elpárolog, az </a:t>
            </a:r>
            <a:r>
              <a:rPr b="1"/>
              <a:t>MSM</a:t>
            </a:r>
            <a:r>
              <a:t> eltűnik. Amikor a kutyák elhullajtják a szőrüket és véresre vakarják magukat – az nem a bolhák miatt van, hanem az </a:t>
            </a:r>
            <a:r>
              <a:rPr b="1"/>
              <a:t>MSM</a:t>
            </a:r>
            <a:r>
              <a:t> hiánya miatt. </a:t>
            </a:r>
          </a:p>
          <a:p>
            <a:endParaRPr/>
          </a:p>
        </p:txBody>
      </p:sp>
    </p:spTree>
    <p:extLst>
      <p:ext uri="{BB962C8B-B14F-4D97-AF65-F5344CB8AC3E}">
        <p14:creationId xmlns:p14="http://schemas.microsoft.com/office/powerpoint/2010/main" val="1618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defRPr b="1"/>
            </a:pPr>
            <a:r>
              <a:t>Miért fontos a szervezet számára a kén? </a:t>
            </a:r>
          </a:p>
          <a:p>
            <a:pPr>
              <a:defRPr b="1"/>
            </a:pPr>
            <a:r>
              <a:t>A kén egy nyomelem</a:t>
            </a:r>
            <a:r>
              <a:rPr b="0"/>
              <a:t>, amely a legfontosabb biomolekulák alkotórésze.</a:t>
            </a:r>
          </a:p>
          <a:p>
            <a:endParaRPr b="0"/>
          </a:p>
          <a:p>
            <a:r>
              <a:t>Mindenekelőtt, a kén a </a:t>
            </a:r>
            <a:r>
              <a:rPr b="1"/>
              <a:t>hormontermeléshez</a:t>
            </a:r>
            <a:r>
              <a:t> szükséges. A hormonok olyan alapvető szabályozó fehérjék, amelyek a szervezet létfontosságú funkcióit vezérlik.   </a:t>
            </a:r>
          </a:p>
          <a:p>
            <a:endParaRPr/>
          </a:p>
          <a:p>
            <a:r>
              <a:t>A kén  </a:t>
            </a:r>
            <a:r>
              <a:rPr b="1"/>
              <a:t>beépül az enzimekbe</a:t>
            </a:r>
            <a:r>
              <a:t>. Az enzimek biokatalizátorként működnek. Olyan létfontosságú folyamatokat aktiválnak vagy gyorsítanak fel, mint a légzés, a sejtosztódás vagy az emésztés. Minden enzim egy adott feladat ellátásáért felel, és percenként egymilliószor képes működésbe lépni. Közel 4000 enzimet tanulmányoztak, de ez csak a tizede a ténylegesen előforduló enzimeknek. </a:t>
            </a:r>
          </a:p>
          <a:p>
            <a:r>
              <a:t>Az élő szervezetben folyamatosan történik anyagcsere. Gyakorlatilag minden anyagcsere folyamat az enzimek segítségével megy végbe. A hormonok és az enzimek – szabályozó fehérjék. </a:t>
            </a:r>
          </a:p>
          <a:p>
            <a:pPr>
              <a:defRPr b="1"/>
            </a:pPr>
            <a:endParaRPr/>
          </a:p>
          <a:p>
            <a:r>
              <a:t>A kén felerősíti azon enzimek működését, melyek </a:t>
            </a:r>
            <a:r>
              <a:rPr b="1"/>
              <a:t>elpusztítják a méreganyagokat</a:t>
            </a:r>
            <a:r>
              <a:t>.</a:t>
            </a:r>
            <a:r>
              <a:rPr b="1"/>
              <a:t> </a:t>
            </a:r>
            <a:r>
              <a:t>A méregtelenítés sejten belüli szinten történik, vagyis minden sejt saját magán belül pusztítja el a méreganyagokat. Beépülve a szulfhidril csoport aktív enzim formájába, az MSM jelentősen növeli ezen enzimek aktivitását. Ezenkívül, a kén beépül a glutation molekulába is, amely  nagymértékben hozzájárul a szervezet azon képességéhez, hogy ellenálljon a méreganyagoknak és lekösse a szabadgyököket. </a:t>
            </a:r>
          </a:p>
          <a:p>
            <a:endParaRPr/>
          </a:p>
          <a:p>
            <a:pPr>
              <a:defRPr b="1"/>
            </a:pPr>
            <a:r>
              <a:t>A ként természetes fájdalomcsillapítónak is hívhatjuk</a:t>
            </a:r>
            <a:r>
              <a:rPr b="0"/>
              <a:t>: a fájdalom impulzusok átadását gátolja az idegrostokon keresztül.  </a:t>
            </a:r>
          </a:p>
          <a:p>
            <a:endParaRPr b="0"/>
          </a:p>
          <a:p>
            <a:pPr>
              <a:defRPr b="1"/>
            </a:pPr>
            <a:r>
              <a:t>Az MSM megakadályozza a gyulladásos folyamatokat </a:t>
            </a:r>
            <a:r>
              <a:rPr b="0"/>
              <a:t>azáltal, hogy megnöveli a szervezetben termelődő kortizol, vagyis egy gyulladásgátló hormon aktivitását. </a:t>
            </a:r>
          </a:p>
          <a:p>
            <a:endParaRPr b="0"/>
          </a:p>
          <a:p>
            <a:r>
              <a:t>A kén </a:t>
            </a:r>
            <a:r>
              <a:rPr b="1"/>
              <a:t>a kollagén termelésben </a:t>
            </a:r>
            <a:r>
              <a:t>is részt vesz</a:t>
            </a:r>
            <a:r>
              <a:rPr b="1"/>
              <a:t> </a:t>
            </a:r>
            <a:r>
              <a:t>– amely a kötőszövetet alkotó legfontosabb fehérje. A kötőszövethez tartoznak-  a vér és vérképző szövetek, a nyirokszövet, a csont, a porc, a bőr alatti szövet stb.  </a:t>
            </a:r>
          </a:p>
          <a:p>
            <a:endParaRPr/>
          </a:p>
          <a:p>
            <a:r>
              <a:t>Innen már érthető, hogy a szervezetben lévő elegendő mennyiségű kén fokozza a haj- és a körmök </a:t>
            </a:r>
            <a:r>
              <a:rPr b="1"/>
              <a:t>növekedését</a:t>
            </a:r>
            <a:r>
              <a:t>, </a:t>
            </a:r>
            <a:r>
              <a:rPr b="1"/>
              <a:t>felgyorsítja a gyógyulási folyamatokat</a:t>
            </a:r>
            <a:r>
              <a:t>.  </a:t>
            </a:r>
            <a:endParaRPr b="1"/>
          </a:p>
          <a:p>
            <a:pPr>
              <a:defRPr b="1"/>
            </a:pPr>
            <a:endParaRPr b="1"/>
          </a:p>
          <a:p>
            <a:pPr>
              <a:defRPr b="1"/>
            </a:pPr>
            <a:r>
              <a:t>Minden előzőleg felsorolt tulajdonság megerősíti, hogy a kén – ”a szépség ásványianyaga".</a:t>
            </a:r>
          </a:p>
        </p:txBody>
      </p:sp>
    </p:spTree>
    <p:extLst>
      <p:ext uri="{BB962C8B-B14F-4D97-AF65-F5344CB8AC3E}">
        <p14:creationId xmlns:p14="http://schemas.microsoft.com/office/powerpoint/2010/main" val="303645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Az MSM — fehérszínű kristályos anyag, mely szagtalan és csaknem íztelen.  Előfordul minden állati- és növényi szervezetben.  A friss gyümölcsök, a hüvelyesek, a tojás, a marhahús, a baromfihús, a tenger gyümölcsei, a zöldségek, a hagyma és fokhagyma mind-mind természetes kénforrás a szervezet számára.  </a:t>
            </a:r>
          </a:p>
          <a:p>
            <a:endParaRPr/>
          </a:p>
          <a:p>
            <a:r>
              <a:t>Azonban egy konyhatechnológiai művelet ( pl. főzés) során az élelmiszer jelentősen veszít kéntartalmából, így étrend-kiegészítővel való maradéktalan pótlása rendkívül hasznos az egészség szempontjából. </a:t>
            </a:r>
          </a:p>
          <a:p>
            <a:endParaRPr/>
          </a:p>
        </p:txBody>
      </p:sp>
    </p:spTree>
    <p:extLst>
      <p:ext uri="{BB962C8B-B14F-4D97-AF65-F5344CB8AC3E}">
        <p14:creationId xmlns:p14="http://schemas.microsoft.com/office/powerpoint/2010/main" val="253204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Kutatók megfigyelték, hogy az emberi szervezetben előforduló kén tökéletes kölcsönhatásba lép a C-vitaminnal és a B7-vitaminnal, vagyis a biotinnal, amely szintén teljesértékű kénforrásnak számít, a kén egy szállítója. </a:t>
            </a:r>
          </a:p>
          <a:p>
            <a:pPr>
              <a:defRPr b="1"/>
            </a:pPr>
            <a:r>
              <a:t>A biotin – </a:t>
            </a:r>
            <a:r>
              <a:rPr b="0"/>
              <a:t>a görög «bios» («élet») szóból ered – a természet apró csodája, P.György fedezte fel 1931-ben. Elnevezését  a </a:t>
            </a:r>
            <a:r>
              <a:t>gombák és baktériumok szaporodásának stimuláló </a:t>
            </a:r>
            <a:r>
              <a:rPr b="0"/>
              <a:t>képességéről kapta. Biotinnak nevezzük azt a 8 izomerből álló csoportot, amely biológiai és kémiai tulajdonságuk szerint hasonló vegyületekből áll.</a:t>
            </a:r>
          </a:p>
          <a:p>
            <a:r>
              <a:t> </a:t>
            </a:r>
          </a:p>
          <a:p>
            <a:r>
              <a:t>A biotin </a:t>
            </a:r>
            <a:r>
              <a:rPr b="1"/>
              <a:t>fontos szerepet játszik az anyagcsere</a:t>
            </a:r>
            <a:r>
              <a:t> folyamatokban, elősegíti </a:t>
            </a:r>
            <a:r>
              <a:rPr b="1"/>
              <a:t>a vércukorszint stabilizációját</a:t>
            </a:r>
            <a:r>
              <a:t>, serkenti az agy tápanyagellátását és az idegrendszer funkcionális működését.</a:t>
            </a:r>
          </a:p>
          <a:p>
            <a:r>
              <a:t>Kutatások bebizonyították, hogy a biotin </a:t>
            </a:r>
            <a:r>
              <a:rPr b="1"/>
              <a:t>normalizálja a bőr és nyálkahártya rendeltetését, funkcióját</a:t>
            </a:r>
            <a:r>
              <a:t>, megelőzi a pattanások és mitteszerek kialakulását, segít megszüntetni az arcbőr finomráncait, hámlásait, a fejbőr korpásodását. A biotin «működése» </a:t>
            </a:r>
            <a:r>
              <a:rPr b="1"/>
              <a:t>segít megőrizni a bőr egészséges állapotát</a:t>
            </a:r>
            <a:r>
              <a:t> megvédve azt a dermatitisztől, valamint meggátolja a haj őszülését illetve lelassítja a szervezet öregedési folyamatát.</a:t>
            </a:r>
          </a:p>
          <a:p>
            <a:r>
              <a:t> </a:t>
            </a:r>
          </a:p>
          <a:p>
            <a:r>
              <a:t>A biotin – a fiatalság és szépség vitaminja. Közismert, hogy a bőr, a haj és a körmök alapvetően a keratin nevű fehérjéből állnak.  A biotin megfelelő mennyiségű keratint tart meg a szervezetben, ezáltal biztosítja a haj és a körmök jobb összetételét, megakadályozza a hajszálak korai őszülését, erősíti a köröm szerkezetét azáltal, hogy meggátolja a köröm töredezettségét és lemezes rétegződését. </a:t>
            </a:r>
          </a:p>
          <a:p>
            <a:r>
              <a:t> </a:t>
            </a:r>
          </a:p>
          <a:p>
            <a:endParaRPr/>
          </a:p>
          <a:p>
            <a:endParaRPr/>
          </a:p>
          <a:p>
            <a:endParaRPr/>
          </a:p>
        </p:txBody>
      </p:sp>
    </p:spTree>
    <p:extLst>
      <p:ext uri="{BB962C8B-B14F-4D97-AF65-F5344CB8AC3E}">
        <p14:creationId xmlns:p14="http://schemas.microsoft.com/office/powerpoint/2010/main" val="311074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Ez az egyik legjobb vitamin-</a:t>
            </a:r>
            <a:r>
              <a:rPr b="1"/>
              <a:t>antioxidáns</a:t>
            </a:r>
            <a:r>
              <a:t>, mely a szervezetben lévő </a:t>
            </a:r>
            <a:r>
              <a:rPr b="1"/>
              <a:t>minden sejt egészségét támogatja</a:t>
            </a:r>
            <a:r>
              <a:t>.  Antioxidáns funkciója abban rejlik, hogy megvédi a sejteket a szabadgyökök által okozott károsodástól. Hiszen a szervezet korai öregedését, így a bőröregedést és az első ráncok megjelenését elsősorban a szabadgyökök okozzák. </a:t>
            </a:r>
          </a:p>
          <a:p>
            <a:r>
              <a:t> </a:t>
            </a:r>
          </a:p>
          <a:p>
            <a:r>
              <a:t>A C-vitamin részt vesz a kollagén fehérje kialakulásában, nevezetesen elősegíti a prolin és hidroxi-prolin szintézisét – melyek a kollagén alapját képező aminosavak.  </a:t>
            </a:r>
          </a:p>
          <a:p>
            <a:r>
              <a:t>Így tehát a C-vitamin a termék más összetevőivel – az MSM-mel és biotinnal együtt – </a:t>
            </a:r>
            <a:r>
              <a:rPr b="1"/>
              <a:t>fontos szerepet játszik a  kötőszövet megújulásában</a:t>
            </a:r>
            <a:r>
              <a:t>, az izületek és porcok szilárdságának megtartásában, ezenkívül  a C-vitamin nélkülözhetetlen a bőr feszességének és rugalmasságának megtartása érdekében.   Az is érdekes, hogy a C-vitamin megemeli a </a:t>
            </a:r>
            <a:r>
              <a:rPr b="1"/>
              <a:t>bőr ellenállóképességét a napfény káros hatásaival szemben</a:t>
            </a:r>
            <a:r>
              <a:t>. </a:t>
            </a:r>
          </a:p>
        </p:txBody>
      </p:sp>
    </p:spTree>
    <p:extLst>
      <p:ext uri="{BB962C8B-B14F-4D97-AF65-F5344CB8AC3E}">
        <p14:creationId xmlns:p14="http://schemas.microsoft.com/office/powerpoint/2010/main" val="338845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rPr dirty="0"/>
              <a:t>A biotin </a:t>
            </a:r>
            <a:r>
              <a:rPr dirty="0" err="1"/>
              <a:t>kulcsfontosságú</a:t>
            </a:r>
            <a:r>
              <a:rPr dirty="0"/>
              <a:t> a C-vitamin </a:t>
            </a:r>
            <a:r>
              <a:rPr dirty="0" err="1"/>
              <a:t>aktiválása</a:t>
            </a:r>
            <a:r>
              <a:rPr dirty="0"/>
              <a:t> </a:t>
            </a:r>
            <a:r>
              <a:rPr dirty="0" err="1"/>
              <a:t>szempontjából</a:t>
            </a:r>
            <a:r>
              <a:rPr dirty="0"/>
              <a:t>, </a:t>
            </a:r>
            <a:r>
              <a:rPr dirty="0" err="1"/>
              <a:t>néhány</a:t>
            </a:r>
            <a:r>
              <a:rPr dirty="0"/>
              <a:t> </a:t>
            </a:r>
            <a:r>
              <a:rPr dirty="0" err="1"/>
              <a:t>enzim-együttes</a:t>
            </a:r>
            <a:r>
              <a:rPr dirty="0"/>
              <a:t> </a:t>
            </a:r>
            <a:r>
              <a:rPr dirty="0" err="1"/>
              <a:t>részét</a:t>
            </a:r>
            <a:r>
              <a:rPr dirty="0"/>
              <a:t> </a:t>
            </a:r>
            <a:r>
              <a:rPr dirty="0" err="1"/>
              <a:t>képezi</a:t>
            </a:r>
            <a:r>
              <a:rPr dirty="0"/>
              <a:t> </a:t>
            </a:r>
            <a:r>
              <a:rPr dirty="0" err="1"/>
              <a:t>és</a:t>
            </a:r>
            <a:r>
              <a:rPr dirty="0"/>
              <a:t> </a:t>
            </a:r>
            <a:r>
              <a:rPr dirty="0" err="1"/>
              <a:t>elengedhetelen</a:t>
            </a:r>
            <a:r>
              <a:rPr dirty="0"/>
              <a:t> a </a:t>
            </a:r>
            <a:r>
              <a:rPr dirty="0" err="1"/>
              <a:t>szervezet</a:t>
            </a:r>
            <a:r>
              <a:rPr dirty="0"/>
              <a:t> </a:t>
            </a:r>
            <a:r>
              <a:rPr dirty="0" err="1"/>
              <a:t>funkcióinak</a:t>
            </a:r>
            <a:r>
              <a:rPr dirty="0"/>
              <a:t> </a:t>
            </a:r>
            <a:r>
              <a:rPr dirty="0" err="1"/>
              <a:t>és</a:t>
            </a:r>
            <a:r>
              <a:rPr dirty="0"/>
              <a:t> </a:t>
            </a:r>
            <a:r>
              <a:rPr dirty="0" err="1"/>
              <a:t>növekedésének</a:t>
            </a:r>
            <a:r>
              <a:rPr dirty="0"/>
              <a:t> </a:t>
            </a:r>
            <a:r>
              <a:rPr dirty="0" err="1"/>
              <a:t>normalizálásához</a:t>
            </a:r>
            <a:r>
              <a:rPr dirty="0"/>
              <a:t>.   </a:t>
            </a:r>
            <a:r>
              <a:rPr b="1" dirty="0"/>
              <a:t>A </a:t>
            </a:r>
            <a:r>
              <a:rPr b="1" dirty="0" err="1"/>
              <a:t>kén</a:t>
            </a:r>
            <a:r>
              <a:rPr b="1" dirty="0"/>
              <a:t> </a:t>
            </a:r>
            <a:r>
              <a:rPr b="1" dirty="0" err="1"/>
              <a:t>szállítója</a:t>
            </a:r>
            <a:r>
              <a:rPr b="1" dirty="0"/>
              <a:t>. </a:t>
            </a:r>
          </a:p>
          <a:p>
            <a:r>
              <a:rPr dirty="0"/>
              <a:t>A biotin, mint </a:t>
            </a:r>
            <a:r>
              <a:rPr dirty="0" err="1"/>
              <a:t>kénforrás</a:t>
            </a:r>
            <a:r>
              <a:rPr dirty="0"/>
              <a:t> is </a:t>
            </a:r>
            <a:r>
              <a:rPr dirty="0" err="1"/>
              <a:t>megmutatkozik</a:t>
            </a:r>
            <a:r>
              <a:rPr dirty="0"/>
              <a:t>, </a:t>
            </a:r>
            <a:r>
              <a:rPr dirty="0" err="1"/>
              <a:t>amely</a:t>
            </a:r>
            <a:r>
              <a:rPr dirty="0"/>
              <a:t> </a:t>
            </a:r>
            <a:r>
              <a:rPr dirty="0" err="1"/>
              <a:t>részt</a:t>
            </a:r>
            <a:r>
              <a:rPr dirty="0"/>
              <a:t> </a:t>
            </a:r>
            <a:r>
              <a:rPr dirty="0" err="1"/>
              <a:t>vesz</a:t>
            </a:r>
            <a:r>
              <a:rPr dirty="0"/>
              <a:t> a </a:t>
            </a:r>
            <a:r>
              <a:rPr dirty="0" err="1"/>
              <a:t>kollagén-fehérje</a:t>
            </a:r>
            <a:r>
              <a:rPr dirty="0"/>
              <a:t> </a:t>
            </a:r>
            <a:r>
              <a:rPr dirty="0" err="1"/>
              <a:t>termelésében</a:t>
            </a:r>
            <a:r>
              <a:rPr dirty="0"/>
              <a:t>, </a:t>
            </a:r>
            <a:r>
              <a:rPr dirty="0" err="1"/>
              <a:t>és</a:t>
            </a:r>
            <a:r>
              <a:rPr dirty="0"/>
              <a:t> </a:t>
            </a:r>
            <a:r>
              <a:rPr dirty="0" err="1"/>
              <a:t>így</a:t>
            </a:r>
            <a:r>
              <a:rPr dirty="0"/>
              <a:t> </a:t>
            </a:r>
            <a:r>
              <a:rPr dirty="0" err="1"/>
              <a:t>kedvezően</a:t>
            </a:r>
            <a:r>
              <a:rPr dirty="0"/>
              <a:t> </a:t>
            </a:r>
            <a:r>
              <a:rPr dirty="0" err="1"/>
              <a:t>befolyásolja</a:t>
            </a:r>
            <a:r>
              <a:rPr dirty="0"/>
              <a:t> a </a:t>
            </a:r>
            <a:r>
              <a:rPr dirty="0" err="1"/>
              <a:t>bőr</a:t>
            </a:r>
            <a:r>
              <a:rPr dirty="0"/>
              <a:t> </a:t>
            </a:r>
            <a:r>
              <a:rPr dirty="0" err="1"/>
              <a:t>és</a:t>
            </a:r>
            <a:r>
              <a:rPr dirty="0"/>
              <a:t> </a:t>
            </a:r>
            <a:r>
              <a:rPr dirty="0" err="1"/>
              <a:t>származékai</a:t>
            </a:r>
            <a:r>
              <a:rPr dirty="0"/>
              <a:t> ( a haj </a:t>
            </a:r>
            <a:r>
              <a:rPr dirty="0" err="1"/>
              <a:t>és</a:t>
            </a:r>
            <a:r>
              <a:rPr dirty="0"/>
              <a:t> </a:t>
            </a:r>
            <a:r>
              <a:rPr dirty="0" err="1"/>
              <a:t>körmök</a:t>
            </a:r>
            <a:r>
              <a:rPr dirty="0"/>
              <a:t>)  </a:t>
            </a:r>
            <a:r>
              <a:rPr dirty="0" err="1"/>
              <a:t>szerkezetét</a:t>
            </a:r>
            <a:r>
              <a:rPr dirty="0"/>
              <a:t>.  </a:t>
            </a:r>
          </a:p>
          <a:p>
            <a:r>
              <a:rPr dirty="0"/>
              <a:t> </a:t>
            </a:r>
          </a:p>
          <a:p>
            <a:r>
              <a:rPr dirty="0"/>
              <a:t>A </a:t>
            </a:r>
            <a:r>
              <a:rPr dirty="0" err="1"/>
              <a:t>három</a:t>
            </a:r>
            <a:r>
              <a:rPr dirty="0"/>
              <a:t> </a:t>
            </a:r>
            <a:r>
              <a:rPr dirty="0" err="1"/>
              <a:t>alkatóelem</a:t>
            </a:r>
            <a:r>
              <a:rPr dirty="0"/>
              <a:t> </a:t>
            </a:r>
            <a:r>
              <a:rPr dirty="0" err="1"/>
              <a:t>együttesen</a:t>
            </a:r>
            <a:r>
              <a:rPr dirty="0"/>
              <a:t>: a </a:t>
            </a:r>
            <a:r>
              <a:rPr dirty="0" err="1"/>
              <a:t>kén</a:t>
            </a:r>
            <a:r>
              <a:rPr dirty="0"/>
              <a:t> + a C-vitamin ( </a:t>
            </a:r>
            <a:r>
              <a:rPr dirty="0" err="1"/>
              <a:t>aszkorbinsav</a:t>
            </a:r>
            <a:r>
              <a:rPr dirty="0"/>
              <a:t>) + a B7-vitamin ( biotin) – </a:t>
            </a:r>
            <a:r>
              <a:rPr dirty="0" err="1"/>
              <a:t>aktív</a:t>
            </a:r>
            <a:r>
              <a:rPr dirty="0"/>
              <a:t>, </a:t>
            </a:r>
            <a:r>
              <a:rPr dirty="0" err="1"/>
              <a:t>szinergikus</a:t>
            </a:r>
            <a:r>
              <a:rPr dirty="0"/>
              <a:t> </a:t>
            </a:r>
            <a:r>
              <a:rPr dirty="0" err="1"/>
              <a:t>hármasszövetségben</a:t>
            </a:r>
            <a:r>
              <a:rPr dirty="0"/>
              <a:t>, </a:t>
            </a:r>
            <a:r>
              <a:rPr dirty="0" err="1"/>
              <a:t>egymás</a:t>
            </a:r>
            <a:r>
              <a:rPr dirty="0"/>
              <a:t> </a:t>
            </a:r>
            <a:r>
              <a:rPr dirty="0" err="1"/>
              <a:t>hatásait</a:t>
            </a:r>
            <a:r>
              <a:rPr dirty="0"/>
              <a:t> </a:t>
            </a:r>
            <a:r>
              <a:rPr dirty="0" err="1"/>
              <a:t>erősítve</a:t>
            </a:r>
            <a:r>
              <a:rPr dirty="0"/>
              <a:t>, </a:t>
            </a:r>
            <a:r>
              <a:rPr dirty="0" err="1"/>
              <a:t>egy</a:t>
            </a:r>
            <a:r>
              <a:rPr dirty="0"/>
              <a:t> </a:t>
            </a:r>
            <a:r>
              <a:rPr dirty="0" err="1"/>
              <a:t>cél</a:t>
            </a:r>
            <a:r>
              <a:rPr dirty="0"/>
              <a:t> </a:t>
            </a:r>
            <a:r>
              <a:rPr dirty="0" err="1"/>
              <a:t>érdekében</a:t>
            </a:r>
            <a:r>
              <a:rPr dirty="0"/>
              <a:t> </a:t>
            </a:r>
            <a:r>
              <a:rPr dirty="0" err="1"/>
              <a:t>dolgoznak</a:t>
            </a:r>
            <a:r>
              <a:rPr dirty="0"/>
              <a:t>.  </a:t>
            </a:r>
          </a:p>
          <a:p>
            <a:r>
              <a:rPr dirty="0"/>
              <a:t> </a:t>
            </a:r>
          </a:p>
          <a:p>
            <a:r>
              <a:rPr dirty="0"/>
              <a:t>Minden </a:t>
            </a:r>
            <a:r>
              <a:rPr dirty="0" err="1"/>
              <a:t>alkotóelem</a:t>
            </a:r>
            <a:r>
              <a:rPr dirty="0"/>
              <a:t> </a:t>
            </a:r>
            <a:r>
              <a:rPr dirty="0" err="1"/>
              <a:t>külön-külön</a:t>
            </a:r>
            <a:r>
              <a:rPr dirty="0"/>
              <a:t> is a </a:t>
            </a:r>
            <a:r>
              <a:rPr dirty="0" err="1"/>
              <a:t>fiatalság</a:t>
            </a:r>
            <a:r>
              <a:rPr dirty="0"/>
              <a:t>, </a:t>
            </a:r>
            <a:r>
              <a:rPr dirty="0" err="1"/>
              <a:t>szépség</a:t>
            </a:r>
            <a:r>
              <a:rPr dirty="0"/>
              <a:t> </a:t>
            </a:r>
            <a:r>
              <a:rPr dirty="0" err="1"/>
              <a:t>és</a:t>
            </a:r>
            <a:r>
              <a:rPr dirty="0"/>
              <a:t> </a:t>
            </a:r>
            <a:r>
              <a:rPr dirty="0" err="1"/>
              <a:t>egészség</a:t>
            </a:r>
            <a:r>
              <a:rPr dirty="0"/>
              <a:t> </a:t>
            </a:r>
            <a:r>
              <a:rPr dirty="0" err="1"/>
              <a:t>védelmezője</a:t>
            </a:r>
            <a:r>
              <a:rPr dirty="0"/>
              <a:t> </a:t>
            </a:r>
            <a:r>
              <a:rPr dirty="0" err="1"/>
              <a:t>és</a:t>
            </a:r>
            <a:r>
              <a:rPr dirty="0"/>
              <a:t> </a:t>
            </a:r>
            <a:r>
              <a:rPr dirty="0" err="1"/>
              <a:t>megtestesítője</a:t>
            </a:r>
            <a:r>
              <a:rPr dirty="0"/>
              <a:t>, </a:t>
            </a:r>
            <a:r>
              <a:rPr dirty="0" err="1"/>
              <a:t>ebben</a:t>
            </a:r>
            <a:r>
              <a:rPr dirty="0"/>
              <a:t> a </a:t>
            </a:r>
            <a:r>
              <a:rPr dirty="0" err="1"/>
              <a:t>kiegyensúlyozott</a:t>
            </a:r>
            <a:r>
              <a:rPr dirty="0"/>
              <a:t>, </a:t>
            </a:r>
            <a:r>
              <a:rPr dirty="0" err="1"/>
              <a:t>harmónikus</a:t>
            </a:r>
            <a:r>
              <a:rPr dirty="0"/>
              <a:t> </a:t>
            </a:r>
            <a:r>
              <a:rPr dirty="0" err="1"/>
              <a:t>összetételben</a:t>
            </a:r>
            <a:r>
              <a:rPr dirty="0"/>
              <a:t> </a:t>
            </a:r>
            <a:r>
              <a:rPr dirty="0" err="1"/>
              <a:t>viszont</a:t>
            </a:r>
            <a:r>
              <a:rPr dirty="0"/>
              <a:t> </a:t>
            </a:r>
            <a:r>
              <a:rPr dirty="0" err="1"/>
              <a:t>egyszerűen</a:t>
            </a:r>
            <a:r>
              <a:rPr dirty="0"/>
              <a:t> </a:t>
            </a:r>
            <a:r>
              <a:rPr dirty="0" err="1"/>
              <a:t>kirobbanó</a:t>
            </a:r>
            <a:r>
              <a:rPr dirty="0"/>
              <a:t> </a:t>
            </a:r>
            <a:r>
              <a:rPr dirty="0" err="1"/>
              <a:t>eredményre</a:t>
            </a:r>
            <a:r>
              <a:rPr dirty="0"/>
              <a:t> </a:t>
            </a:r>
            <a:r>
              <a:rPr dirty="0" err="1"/>
              <a:t>számíthatunk</a:t>
            </a:r>
            <a:r>
              <a:rPr dirty="0"/>
              <a:t>!  </a:t>
            </a:r>
          </a:p>
          <a:p>
            <a:endParaRPr dirty="0"/>
          </a:p>
        </p:txBody>
      </p:sp>
    </p:spTree>
    <p:extLst>
      <p:ext uri="{BB962C8B-B14F-4D97-AF65-F5344CB8AC3E}">
        <p14:creationId xmlns:p14="http://schemas.microsoft.com/office/powerpoint/2010/main" val="236196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b="1"/>
            </a:pPr>
            <a:r>
              <a:t>Kén,  С-vitamin és biotin:</a:t>
            </a:r>
          </a:p>
          <a:p>
            <a:pPr marL="171450" indent="-171450">
              <a:buSzPct val="100000"/>
              <a:buFont typeface="Arial"/>
              <a:buChar char="•"/>
            </a:pPr>
            <a:r>
              <a:t>Részt vesznek a kollagén és az elasztin termelésében</a:t>
            </a:r>
          </a:p>
          <a:p>
            <a:pPr marL="171450" indent="-171450">
              <a:buSzPct val="100000"/>
              <a:buFont typeface="Arial"/>
              <a:buChar char="•"/>
            </a:pPr>
            <a:r>
              <a:t>Megújítják a kötőszöveteket. Fenntartják az izületek és porcok szilárdságát, a feszes és rugalmas bőr alkotóelemei </a:t>
            </a:r>
          </a:p>
          <a:p>
            <a:pPr marL="171450" indent="-171450">
              <a:buSzPct val="100000"/>
              <a:buFont typeface="Arial"/>
              <a:buChar char="•"/>
            </a:pPr>
            <a:r>
              <a:t>Megőrzik a bőr, a haj és a körmök egészséges állapotát, feszességét, tónusát </a:t>
            </a:r>
          </a:p>
          <a:p>
            <a:pPr marL="171450" indent="-171450">
              <a:buSzPct val="100000"/>
              <a:buFont typeface="Arial"/>
              <a:buChar char="•"/>
            </a:pPr>
            <a:r>
              <a:t>Fokozzák a haj és a körmök növekedését</a:t>
            </a:r>
          </a:p>
          <a:p>
            <a:r>
              <a:t> </a:t>
            </a:r>
          </a:p>
          <a:p>
            <a:pPr>
              <a:defRPr b="1"/>
            </a:pPr>
            <a:r>
              <a:t>Kén és С-vitamin:</a:t>
            </a:r>
          </a:p>
          <a:p>
            <a:pPr marL="171450" indent="-171450">
              <a:buSzPct val="100000"/>
              <a:buFont typeface="Arial"/>
              <a:buChar char="•"/>
            </a:pPr>
            <a:r>
              <a:t>Antioxidáns tulajdonságokkal bírnak</a:t>
            </a:r>
          </a:p>
          <a:p>
            <a:pPr marL="171450" indent="-171450">
              <a:buSzPct val="100000"/>
              <a:buFont typeface="Arial"/>
              <a:buChar char="•"/>
            </a:pPr>
            <a:r>
              <a:t>Elősegítik az immunrendszer megerősödését</a:t>
            </a:r>
          </a:p>
          <a:p>
            <a:r>
              <a:t> </a:t>
            </a:r>
          </a:p>
          <a:p>
            <a:pPr>
              <a:defRPr b="1"/>
            </a:pPr>
            <a:r>
              <a:t>Kén:</a:t>
            </a:r>
          </a:p>
          <a:p>
            <a:pPr marL="171450" indent="-171450">
              <a:buSzPct val="100000"/>
              <a:buFont typeface="Arial"/>
              <a:buChar char="•"/>
            </a:pPr>
            <a:r>
              <a:t>Enyhíti az izületi gyulladás tüneteit</a:t>
            </a:r>
          </a:p>
          <a:p>
            <a:pPr marL="171450" indent="-171450">
              <a:buSzPct val="100000"/>
              <a:buFont typeface="Arial"/>
              <a:buChar char="•"/>
            </a:pPr>
            <a:r>
              <a:t>Fenntartja az izületek és porcok egészséges állapotát</a:t>
            </a:r>
          </a:p>
          <a:p>
            <a:pPr marL="171450" indent="-171450">
              <a:buSzPct val="100000"/>
              <a:buFont typeface="Arial"/>
              <a:buChar char="•"/>
            </a:pPr>
            <a:r>
              <a:t>Biztosítja a hasznos tápanyagok felszívódását az izületi- és izomszövetekben  </a:t>
            </a:r>
          </a:p>
          <a:p>
            <a:pPr marL="171450" indent="-171450">
              <a:buSzPct val="100000"/>
              <a:buFont typeface="Arial"/>
              <a:buChar char="•"/>
            </a:pPr>
            <a:r>
              <a:t>Felgyorsítja a sérült szövetek gyógyulási folyamatát</a:t>
            </a:r>
          </a:p>
          <a:p>
            <a:pPr marL="171450" indent="-171450">
              <a:buSzPct val="100000"/>
              <a:buFont typeface="Arial"/>
              <a:buChar char="•"/>
            </a:pPr>
            <a:r>
              <a:t>Részt vesz a csontok kialakulásában, biztosítja azok rugalmasságát és nyúlékonyságát  </a:t>
            </a:r>
          </a:p>
          <a:p>
            <a:pPr marL="171450" indent="-171450">
              <a:buSzPct val="100000"/>
              <a:buFont typeface="Arial"/>
              <a:buChar char="•"/>
            </a:pPr>
            <a:r>
              <a:t>Megbírkózik az allergénekkel </a:t>
            </a:r>
          </a:p>
        </p:txBody>
      </p:sp>
    </p:spTree>
    <p:extLst>
      <p:ext uri="{BB962C8B-B14F-4D97-AF65-F5344CB8AC3E}">
        <p14:creationId xmlns:p14="http://schemas.microsoft.com/office/powerpoint/2010/main" val="99111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pPr>
              <a:defRPr b="1"/>
            </a:pPr>
            <a:r>
              <a:t>Bemutatjuk a Coral Club új termékét az «МSМ»-et</a:t>
            </a:r>
            <a:r>
              <a:rPr b="0"/>
              <a:t> – Biológiailag hozzáférhető természetes kén alapú készítmény hozzáadott C-vitaminnal és biotinnal – «szépség-vitaminnal»</a:t>
            </a:r>
            <a:br>
              <a:rPr b="0"/>
            </a:br>
            <a:endParaRPr b="0"/>
          </a:p>
          <a:p>
            <a:r>
              <a:t>Ez a termék rendkívül fontos a szépség és fiatalság megőrzése valamint az aktív és főleg mobil élet megőrzése érdekében.  </a:t>
            </a:r>
          </a:p>
        </p:txBody>
      </p:sp>
    </p:spTree>
    <p:extLst>
      <p:ext uri="{BB962C8B-B14F-4D97-AF65-F5344CB8AC3E}">
        <p14:creationId xmlns:p14="http://schemas.microsoft.com/office/powerpoint/2010/main" val="187698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Образец заголовка</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r>
              <a:t>Образец подзаголовка</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Образец заголовка</a:t>
            </a:r>
          </a:p>
        </p:txBody>
      </p:sp>
      <p:sp>
        <p:nvSpPr>
          <p:cNvPr id="93" name="Shape 93"/>
          <p:cNvSpPr>
            <a:spLocks noGrp="1"/>
          </p:cNvSpPr>
          <p:nvPr>
            <p:ph type="body" idx="1"/>
          </p:nvPr>
        </p:nvSpPr>
        <p:spPr>
          <a:prstGeom prst="rect">
            <a:avLst/>
          </a:prstGeom>
        </p:spPr>
        <p:txBody>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Образец заголовка</a:t>
            </a:r>
          </a:p>
        </p:txBody>
      </p:sp>
      <p:sp>
        <p:nvSpPr>
          <p:cNvPr id="102" name="Shape 102"/>
          <p:cNvSpPr>
            <a:spLocks noGrp="1"/>
          </p:cNvSpPr>
          <p:nvPr>
            <p:ph type="body" idx="1"/>
          </p:nvPr>
        </p:nvSpPr>
        <p:spPr>
          <a:xfrm>
            <a:off x="457200" y="274638"/>
            <a:ext cx="6019800" cy="5851526"/>
          </a:xfrm>
          <a:prstGeom prst="rect">
            <a:avLst/>
          </a:prstGeom>
        </p:spPr>
        <p:txBody>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Образец заголовка</a:t>
            </a:r>
          </a:p>
        </p:txBody>
      </p:sp>
      <p:sp>
        <p:nvSpPr>
          <p:cNvPr id="21" name="Shape 21"/>
          <p:cNvSpPr>
            <a:spLocks noGrp="1"/>
          </p:cNvSpPr>
          <p:nvPr>
            <p:ph type="body" idx="1"/>
          </p:nvPr>
        </p:nvSpPr>
        <p:spPr>
          <a:prstGeom prst="rect">
            <a:avLst/>
          </a:prstGeom>
        </p:spPr>
        <p:txBody>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Образец заголовка</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r>
              <a:t>Образец текста</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Образец заголовка</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Образец заголовка</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stStyle>
          <a:p>
            <a:r>
              <a:t>Образец текста</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Образец заголовка</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Образец заголовка</a:t>
            </a:r>
          </a:p>
        </p:txBody>
      </p:sp>
      <p:sp>
        <p:nvSpPr>
          <p:cNvPr id="73" name="Shape 73"/>
          <p:cNvSpPr>
            <a:spLocks noGrp="1"/>
          </p:cNvSpPr>
          <p:nvPr>
            <p:ph type="body" idx="1"/>
          </p:nvPr>
        </p:nvSpPr>
        <p:spPr>
          <a:xfrm>
            <a:off x="3575050" y="273050"/>
            <a:ext cx="5111750" cy="5853113"/>
          </a:xfrm>
          <a:prstGeom prst="rect">
            <a:avLst/>
          </a:prstGeom>
        </p:spPr>
        <p:txBody>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Образец заголовка</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r>
              <a:t>Образец текста</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Образец заголовка</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13" name="Shape 113"/>
          <p:cNvSpPr/>
          <p:nvPr/>
        </p:nvSpPr>
        <p:spPr>
          <a:xfrm>
            <a:off x="1609327" y="2531902"/>
            <a:ext cx="6059018" cy="136214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0">
                <a:solidFill>
                  <a:srgbClr val="FFFFFF"/>
                </a:solidFill>
                <a:latin typeface="Arial"/>
                <a:ea typeface="Arial"/>
                <a:cs typeface="Arial"/>
                <a:sym typeface="Arial"/>
              </a:defRPr>
            </a:lvl1pPr>
          </a:lstStyle>
          <a:p>
            <a:r>
              <a:t>MSM</a:t>
            </a:r>
          </a:p>
        </p:txBody>
      </p:sp>
      <p:sp>
        <p:nvSpPr>
          <p:cNvPr id="114" name="Shape 114"/>
          <p:cNvSpPr/>
          <p:nvPr/>
        </p:nvSpPr>
        <p:spPr>
          <a:xfrm>
            <a:off x="683567" y="4253732"/>
            <a:ext cx="7776866" cy="51077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lnSpcReduction="10000"/>
          </a:bodyPr>
          <a:lstStyle>
            <a:lvl1pPr algn="ctr">
              <a:defRPr sz="3000">
                <a:solidFill>
                  <a:srgbClr val="FFFFFF"/>
                </a:solidFill>
                <a:latin typeface="Arial"/>
                <a:ea typeface="Arial"/>
                <a:cs typeface="Arial"/>
                <a:sym typeface="Arial"/>
              </a:defRPr>
            </a:lvl1pPr>
          </a:lstStyle>
          <a:p>
            <a:r>
              <a:t>Természetes szépséged őre</a:t>
            </a:r>
          </a:p>
        </p:txBody>
      </p:sp>
      <p:pic>
        <p:nvPicPr>
          <p:cNvPr id="115" name="image2.png" descr="cci_logo.png"/>
          <p:cNvPicPr>
            <a:picLocks noChangeAspect="1"/>
          </p:cNvPicPr>
          <p:nvPr/>
        </p:nvPicPr>
        <p:blipFill>
          <a:blip r:embed="rId3"/>
          <a:stretch>
            <a:fillRect/>
          </a:stretch>
        </p:blipFill>
        <p:spPr>
          <a:xfrm>
            <a:off x="3851919" y="885859"/>
            <a:ext cx="1512169" cy="103211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30.jpeg" descr="MSM_product_back.jpg"/>
          <p:cNvPicPr>
            <a:picLocks noChangeAspect="1"/>
          </p:cNvPicPr>
          <p:nvPr/>
        </p:nvPicPr>
        <p:blipFill>
          <a:blip r:embed="rId3"/>
          <a:stretch>
            <a:fillRect/>
          </a:stretch>
        </p:blipFill>
        <p:spPr>
          <a:xfrm>
            <a:off x="-36513" y="-40156"/>
            <a:ext cx="9252521" cy="6925541"/>
          </a:xfrm>
          <a:prstGeom prst="rect">
            <a:avLst/>
          </a:prstGeom>
          <a:ln w="12700">
            <a:miter lim="400000"/>
          </a:ln>
        </p:spPr>
      </p:pic>
      <p:sp>
        <p:nvSpPr>
          <p:cNvPr id="204" name="Shape 204"/>
          <p:cNvSpPr>
            <a:spLocks noGrp="1"/>
          </p:cNvSpPr>
          <p:nvPr>
            <p:ph type="title"/>
          </p:nvPr>
        </p:nvSpPr>
        <p:spPr>
          <a:xfrm>
            <a:off x="457200" y="346645"/>
            <a:ext cx="8229600" cy="922114"/>
          </a:xfrm>
          <a:prstGeom prst="rect">
            <a:avLst/>
          </a:prstGeom>
        </p:spPr>
        <p:txBody>
          <a:bodyPr>
            <a:normAutofit fontScale="90000"/>
          </a:bodyPr>
          <a:lstStyle>
            <a:lvl1pPr>
              <a:defRPr sz="5500">
                <a:solidFill>
                  <a:srgbClr val="FFFFFF"/>
                </a:solidFill>
              </a:defRPr>
            </a:lvl1pPr>
          </a:lstStyle>
          <a:p>
            <a:r>
              <a:t>MSM Coral Club</a:t>
            </a:r>
          </a:p>
        </p:txBody>
      </p:sp>
      <p:pic>
        <p:nvPicPr>
          <p:cNvPr id="1026" name="Picture 2" descr="M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489" y="1663335"/>
            <a:ext cx="2314575" cy="4408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457200" y="260647"/>
            <a:ext cx="8229600" cy="1143001"/>
          </a:xfrm>
          <a:prstGeom prst="rect">
            <a:avLst/>
          </a:prstGeom>
        </p:spPr>
        <p:txBody>
          <a:bodyPr>
            <a:normAutofit fontScale="90000"/>
          </a:bodyPr>
          <a:lstStyle/>
          <a:p>
            <a:pPr defTabSz="886968">
              <a:defRPr sz="3686">
                <a:solidFill>
                  <a:srgbClr val="595959"/>
                </a:solidFill>
                <a:latin typeface="Arial"/>
                <a:ea typeface="Arial"/>
                <a:cs typeface="Arial"/>
                <a:sym typeface="Arial"/>
              </a:defRPr>
            </a:pPr>
            <a:r>
              <a:t>A 3 egymást erősítő komponensből álló készítmény </a:t>
            </a:r>
          </a:p>
        </p:txBody>
      </p:sp>
      <p:sp>
        <p:nvSpPr>
          <p:cNvPr id="209" name="Shape 209"/>
          <p:cNvSpPr>
            <a:spLocks noGrp="1"/>
          </p:cNvSpPr>
          <p:nvPr>
            <p:ph type="body" sz="half" idx="1"/>
          </p:nvPr>
        </p:nvSpPr>
        <p:spPr>
          <a:xfrm>
            <a:off x="4571999" y="2289572"/>
            <a:ext cx="3960442" cy="3528393"/>
          </a:xfrm>
          <a:prstGeom prst="rect">
            <a:avLst/>
          </a:prstGeom>
        </p:spPr>
        <p:txBody>
          <a:bodyPr/>
          <a:lstStyle/>
          <a:p>
            <a:pPr marL="0" indent="0">
              <a:lnSpc>
                <a:spcPct val="88000"/>
              </a:lnSpc>
              <a:spcBef>
                <a:spcPts val="300"/>
              </a:spcBef>
              <a:buSzTx/>
              <a:buNone/>
              <a:defRPr sz="1600">
                <a:solidFill>
                  <a:srgbClr val="595959"/>
                </a:solidFill>
                <a:latin typeface="Arial"/>
                <a:ea typeface="Arial"/>
                <a:cs typeface="Arial"/>
                <a:sym typeface="Arial"/>
              </a:defRPr>
            </a:pPr>
            <a:r>
              <a:t>Támogatja az izületek, szalagok, porcok egészségét</a:t>
            </a:r>
            <a:endParaRPr sz="1900"/>
          </a:p>
          <a:p>
            <a:pPr marL="342899" indent="-342899">
              <a:lnSpc>
                <a:spcPct val="88000"/>
              </a:lnSpc>
              <a:spcBef>
                <a:spcPts val="600"/>
              </a:spcBef>
              <a:defRPr sz="1900">
                <a:solidFill>
                  <a:srgbClr val="595959"/>
                </a:solidFill>
                <a:latin typeface="Arial"/>
                <a:ea typeface="Arial"/>
                <a:cs typeface="Arial"/>
                <a:sym typeface="Arial"/>
              </a:defRPr>
            </a:pPr>
            <a:endParaRPr sz="1900"/>
          </a:p>
          <a:p>
            <a:pPr marL="0" indent="0">
              <a:lnSpc>
                <a:spcPct val="88000"/>
              </a:lnSpc>
              <a:spcBef>
                <a:spcPts val="300"/>
              </a:spcBef>
              <a:buSzTx/>
              <a:buNone/>
              <a:defRPr sz="1600">
                <a:solidFill>
                  <a:srgbClr val="595959"/>
                </a:solidFill>
                <a:latin typeface="Arial"/>
                <a:ea typeface="Arial"/>
                <a:cs typeface="Arial"/>
                <a:sym typeface="Arial"/>
              </a:defRPr>
            </a:pPr>
            <a:r>
              <a:t>Elősegíti a kötőszöveti fehérjék termelését</a:t>
            </a:r>
            <a:endParaRPr sz="1900"/>
          </a:p>
          <a:p>
            <a:pPr marL="0" indent="0">
              <a:lnSpc>
                <a:spcPct val="88000"/>
              </a:lnSpc>
              <a:spcBef>
                <a:spcPts val="300"/>
              </a:spcBef>
              <a:buSzTx/>
              <a:buNone/>
              <a:defRPr sz="1600">
                <a:solidFill>
                  <a:srgbClr val="595959"/>
                </a:solidFill>
                <a:latin typeface="Arial"/>
                <a:ea typeface="Arial"/>
                <a:cs typeface="Arial"/>
                <a:sym typeface="Arial"/>
              </a:defRPr>
            </a:pPr>
            <a:endParaRPr sz="1900"/>
          </a:p>
          <a:p>
            <a:pPr marL="0" indent="0">
              <a:lnSpc>
                <a:spcPct val="88000"/>
              </a:lnSpc>
              <a:spcBef>
                <a:spcPts val="300"/>
              </a:spcBef>
              <a:buSzTx/>
              <a:buNone/>
              <a:defRPr sz="1600">
                <a:solidFill>
                  <a:srgbClr val="595959"/>
                </a:solidFill>
                <a:latin typeface="Arial"/>
                <a:ea typeface="Arial"/>
                <a:cs typeface="Arial"/>
                <a:sym typeface="Arial"/>
              </a:defRPr>
            </a:pPr>
            <a:r>
              <a:t>Javítja a bőr összetételét</a:t>
            </a:r>
            <a:endParaRPr sz="1900"/>
          </a:p>
          <a:p>
            <a:pPr marL="342899" indent="-342899">
              <a:lnSpc>
                <a:spcPct val="88000"/>
              </a:lnSpc>
              <a:spcBef>
                <a:spcPts val="600"/>
              </a:spcBef>
              <a:defRPr sz="1900">
                <a:solidFill>
                  <a:srgbClr val="595959"/>
                </a:solidFill>
                <a:latin typeface="Arial"/>
                <a:ea typeface="Arial"/>
                <a:cs typeface="Arial"/>
                <a:sym typeface="Arial"/>
              </a:defRPr>
            </a:pPr>
            <a:endParaRPr sz="1900"/>
          </a:p>
          <a:p>
            <a:pPr marL="0" indent="0">
              <a:lnSpc>
                <a:spcPct val="88000"/>
              </a:lnSpc>
              <a:spcBef>
                <a:spcPts val="300"/>
              </a:spcBef>
              <a:buSzTx/>
              <a:buNone/>
              <a:defRPr sz="1600">
                <a:solidFill>
                  <a:srgbClr val="595959"/>
                </a:solidFill>
                <a:latin typeface="Arial"/>
                <a:ea typeface="Arial"/>
                <a:cs typeface="Arial"/>
                <a:sym typeface="Arial"/>
              </a:defRPr>
            </a:pPr>
            <a:r>
              <a:t>Hozzájárul a haj és a körmök szerkezetének erősítéséhez</a:t>
            </a:r>
            <a:endParaRPr sz="1900"/>
          </a:p>
          <a:p>
            <a:pPr marL="342899" indent="-342899">
              <a:lnSpc>
                <a:spcPct val="88000"/>
              </a:lnSpc>
              <a:spcBef>
                <a:spcPts val="600"/>
              </a:spcBef>
              <a:defRPr sz="1900">
                <a:solidFill>
                  <a:srgbClr val="595959"/>
                </a:solidFill>
                <a:latin typeface="Arial"/>
                <a:ea typeface="Arial"/>
                <a:cs typeface="Arial"/>
                <a:sym typeface="Arial"/>
              </a:defRPr>
            </a:pPr>
            <a:endParaRPr sz="1900"/>
          </a:p>
          <a:p>
            <a:pPr marL="0" indent="0">
              <a:lnSpc>
                <a:spcPct val="88000"/>
              </a:lnSpc>
              <a:spcBef>
                <a:spcPts val="300"/>
              </a:spcBef>
              <a:buSzTx/>
              <a:buNone/>
              <a:defRPr sz="1600">
                <a:solidFill>
                  <a:srgbClr val="595959"/>
                </a:solidFill>
                <a:latin typeface="Arial"/>
                <a:ea typeface="Arial"/>
                <a:cs typeface="Arial"/>
                <a:sym typeface="Arial"/>
              </a:defRPr>
            </a:pPr>
            <a:r>
              <a:t>Biztosítja a szervezet antioxidáns védelmét</a:t>
            </a:r>
          </a:p>
        </p:txBody>
      </p:sp>
      <p:pic>
        <p:nvPicPr>
          <p:cNvPr id="210" name="image31.pdf"/>
          <p:cNvPicPr>
            <a:picLocks noChangeAspect="1"/>
          </p:cNvPicPr>
          <p:nvPr/>
        </p:nvPicPr>
        <p:blipFill>
          <a:blip r:embed="rId3"/>
          <a:stretch>
            <a:fillRect/>
          </a:stretch>
        </p:blipFill>
        <p:spPr>
          <a:xfrm>
            <a:off x="4283967" y="2366143"/>
            <a:ext cx="198761" cy="198761"/>
          </a:xfrm>
          <a:prstGeom prst="rect">
            <a:avLst/>
          </a:prstGeom>
          <a:ln w="12700">
            <a:miter lim="400000"/>
          </a:ln>
        </p:spPr>
      </p:pic>
      <p:pic>
        <p:nvPicPr>
          <p:cNvPr id="211" name="image31.pdf"/>
          <p:cNvPicPr>
            <a:picLocks noChangeAspect="1"/>
          </p:cNvPicPr>
          <p:nvPr/>
        </p:nvPicPr>
        <p:blipFill>
          <a:blip r:embed="rId3"/>
          <a:stretch>
            <a:fillRect/>
          </a:stretch>
        </p:blipFill>
        <p:spPr>
          <a:xfrm>
            <a:off x="4283967" y="3086224"/>
            <a:ext cx="198761" cy="198761"/>
          </a:xfrm>
          <a:prstGeom prst="rect">
            <a:avLst/>
          </a:prstGeom>
          <a:ln w="12700">
            <a:miter lim="400000"/>
          </a:ln>
        </p:spPr>
      </p:pic>
      <p:pic>
        <p:nvPicPr>
          <p:cNvPr id="212" name="image31.pdf"/>
          <p:cNvPicPr>
            <a:picLocks noChangeAspect="1"/>
          </p:cNvPicPr>
          <p:nvPr/>
        </p:nvPicPr>
        <p:blipFill>
          <a:blip r:embed="rId3"/>
          <a:stretch>
            <a:fillRect/>
          </a:stretch>
        </p:blipFill>
        <p:spPr>
          <a:xfrm>
            <a:off x="4283967" y="3861048"/>
            <a:ext cx="198761" cy="198761"/>
          </a:xfrm>
          <a:prstGeom prst="rect">
            <a:avLst/>
          </a:prstGeom>
          <a:ln w="12700">
            <a:miter lim="400000"/>
          </a:ln>
        </p:spPr>
      </p:pic>
      <p:pic>
        <p:nvPicPr>
          <p:cNvPr id="213" name="image31.pdf"/>
          <p:cNvPicPr>
            <a:picLocks noChangeAspect="1"/>
          </p:cNvPicPr>
          <p:nvPr/>
        </p:nvPicPr>
        <p:blipFill>
          <a:blip r:embed="rId3"/>
          <a:stretch>
            <a:fillRect/>
          </a:stretch>
        </p:blipFill>
        <p:spPr>
          <a:xfrm>
            <a:off x="4283967" y="4365104"/>
            <a:ext cx="198761" cy="198761"/>
          </a:xfrm>
          <a:prstGeom prst="rect">
            <a:avLst/>
          </a:prstGeom>
          <a:ln w="12700">
            <a:miter lim="400000"/>
          </a:ln>
        </p:spPr>
      </p:pic>
      <p:pic>
        <p:nvPicPr>
          <p:cNvPr id="214" name="image31.pdf"/>
          <p:cNvPicPr>
            <a:picLocks noChangeAspect="1"/>
          </p:cNvPicPr>
          <p:nvPr/>
        </p:nvPicPr>
        <p:blipFill>
          <a:blip r:embed="rId3"/>
          <a:stretch>
            <a:fillRect/>
          </a:stretch>
        </p:blipFill>
        <p:spPr>
          <a:xfrm>
            <a:off x="4283967" y="5157192"/>
            <a:ext cx="198761" cy="198761"/>
          </a:xfrm>
          <a:prstGeom prst="rect">
            <a:avLst/>
          </a:prstGeom>
          <a:ln w="12700">
            <a:miter lim="400000"/>
          </a:ln>
        </p:spPr>
      </p:pic>
      <p:pic>
        <p:nvPicPr>
          <p:cNvPr id="10" name="Picture 2" descr="M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003" y="1523998"/>
            <a:ext cx="2314575" cy="4408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33.jpeg" descr="MSM.jpg"/>
          <p:cNvPicPr>
            <a:picLocks noChangeAspect="1"/>
          </p:cNvPicPr>
          <p:nvPr/>
        </p:nvPicPr>
        <p:blipFill>
          <a:blip r:embed="rId2"/>
          <a:stretch>
            <a:fillRect/>
          </a:stretch>
        </p:blipFill>
        <p:spPr>
          <a:xfrm>
            <a:off x="-146638" y="-21553"/>
            <a:ext cx="9307395" cy="6966612"/>
          </a:xfrm>
          <a:prstGeom prst="rect">
            <a:avLst/>
          </a:prstGeom>
          <a:ln w="12700">
            <a:miter lim="400000"/>
          </a:ln>
        </p:spPr>
      </p:pic>
      <p:sp>
        <p:nvSpPr>
          <p:cNvPr id="220" name="Shape 220"/>
          <p:cNvSpPr>
            <a:spLocks noGrp="1"/>
          </p:cNvSpPr>
          <p:nvPr>
            <p:ph type="title"/>
          </p:nvPr>
        </p:nvSpPr>
        <p:spPr>
          <a:xfrm>
            <a:off x="457200" y="418654"/>
            <a:ext cx="8229600" cy="706090"/>
          </a:xfrm>
          <a:prstGeom prst="rect">
            <a:avLst/>
          </a:prstGeom>
        </p:spPr>
        <p:txBody>
          <a:bodyPr/>
          <a:lstStyle/>
          <a:p>
            <a:pPr>
              <a:defRPr sz="3900">
                <a:solidFill>
                  <a:srgbClr val="FFFFFF"/>
                </a:solidFill>
                <a:latin typeface="Arial"/>
                <a:ea typeface="Arial"/>
                <a:cs typeface="Arial"/>
                <a:sym typeface="Arial"/>
              </a:defRPr>
            </a:pPr>
            <a:r>
              <a:t>Klubtagsággal járó előnyök</a:t>
            </a:r>
          </a:p>
        </p:txBody>
      </p:sp>
      <p:pic>
        <p:nvPicPr>
          <p:cNvPr id="221" name="image34.pdf"/>
          <p:cNvPicPr>
            <a:picLocks noChangeAspect="1"/>
          </p:cNvPicPr>
          <p:nvPr/>
        </p:nvPicPr>
        <p:blipFill>
          <a:blip r:embed="rId3"/>
          <a:stretch>
            <a:fillRect/>
          </a:stretch>
        </p:blipFill>
        <p:spPr>
          <a:xfrm>
            <a:off x="4719320" y="1743061"/>
            <a:ext cx="2729696" cy="997568"/>
          </a:xfrm>
          <a:prstGeom prst="rect">
            <a:avLst/>
          </a:prstGeom>
          <a:ln w="12700">
            <a:miter lim="400000"/>
          </a:ln>
        </p:spPr>
      </p:pic>
      <p:sp>
        <p:nvSpPr>
          <p:cNvPr id="222" name="Shape 222"/>
          <p:cNvSpPr/>
          <p:nvPr/>
        </p:nvSpPr>
        <p:spPr>
          <a:xfrm>
            <a:off x="4832746" y="2051748"/>
            <a:ext cx="2502844" cy="4308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solidFill>
                  <a:srgbClr val="D9D9D9"/>
                </a:solidFill>
                <a:latin typeface="Arial"/>
                <a:ea typeface="Arial"/>
                <a:cs typeface="Arial"/>
                <a:sym typeface="Arial"/>
              </a:defRPr>
            </a:lvl1pPr>
          </a:lstStyle>
          <a:p>
            <a:r>
              <a:rPr dirty="0"/>
              <a:t>KLUB ÁR:  </a:t>
            </a:r>
            <a:r>
              <a:rPr lang="hu-HU" dirty="0"/>
              <a:t>12 f.e.*</a:t>
            </a:r>
            <a:endParaRPr dirty="0"/>
          </a:p>
        </p:txBody>
      </p:sp>
      <p:sp>
        <p:nvSpPr>
          <p:cNvPr id="223" name="Shape 223"/>
          <p:cNvSpPr/>
          <p:nvPr/>
        </p:nvSpPr>
        <p:spPr>
          <a:xfrm>
            <a:off x="4703316" y="3151338"/>
            <a:ext cx="3528393" cy="4308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solidFill>
                  <a:srgbClr val="D9D9D9"/>
                </a:solidFill>
                <a:latin typeface="Arial"/>
                <a:ea typeface="Arial"/>
                <a:cs typeface="Arial"/>
                <a:sym typeface="Arial"/>
              </a:defRPr>
            </a:lvl1pPr>
          </a:lstStyle>
          <a:p>
            <a:r>
              <a:rPr dirty="0"/>
              <a:t>KISKER. ÁR: </a:t>
            </a:r>
            <a:r>
              <a:rPr lang="hu-HU" dirty="0"/>
              <a:t>15 f.e.*</a:t>
            </a:r>
            <a:endParaRPr dirty="0"/>
          </a:p>
        </p:txBody>
      </p:sp>
      <p:sp>
        <p:nvSpPr>
          <p:cNvPr id="224" name="Shape 224"/>
          <p:cNvSpPr/>
          <p:nvPr/>
        </p:nvSpPr>
        <p:spPr>
          <a:xfrm>
            <a:off x="4788024" y="3974547"/>
            <a:ext cx="2592289" cy="4125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200">
                <a:solidFill>
                  <a:srgbClr val="D9D9D9"/>
                </a:solidFill>
                <a:latin typeface="Arial"/>
                <a:ea typeface="Arial"/>
                <a:cs typeface="Arial"/>
                <a:sym typeface="Arial"/>
              </a:defRPr>
            </a:lvl1pPr>
          </a:lstStyle>
          <a:p>
            <a:r>
              <a:rPr dirty="0"/>
              <a:t>PONTOK: 8</a:t>
            </a:r>
          </a:p>
        </p:txBody>
      </p:sp>
      <p:pic>
        <p:nvPicPr>
          <p:cNvPr id="8" name="Picture 2" descr="M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584" y="1564951"/>
            <a:ext cx="2314575" cy="4408714"/>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a:extLst>
              <a:ext uri="{FF2B5EF4-FFF2-40B4-BE49-F238E27FC236}">
                <a16:creationId xmlns:a16="http://schemas.microsoft.com/office/drawing/2014/main" id="{7A6E7C98-D20E-843D-772B-C727F9B22C41}"/>
              </a:ext>
            </a:extLst>
          </p:cNvPr>
          <p:cNvSpPr txBox="1"/>
          <p:nvPr/>
        </p:nvSpPr>
        <p:spPr>
          <a:xfrm>
            <a:off x="0" y="6413872"/>
            <a:ext cx="349390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hu-HU" sz="1100" i="1" dirty="0">
                <a:solidFill>
                  <a:srgbClr val="D9D9D9"/>
                </a:solidFill>
                <a:latin typeface="Arial"/>
                <a:cs typeface="Arial"/>
              </a:rPr>
              <a:t>*Aktuális váltási árfolyamot keresse kirendeltségünkön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p:nvPr/>
        </p:nvSpPr>
        <p:spPr>
          <a:xfrm>
            <a:off x="1681335" y="2099854"/>
            <a:ext cx="6059018" cy="136214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9000">
                <a:solidFill>
                  <a:srgbClr val="BB5727"/>
                </a:solidFill>
                <a:latin typeface="Arial"/>
                <a:ea typeface="Arial"/>
                <a:cs typeface="Arial"/>
                <a:sym typeface="Arial"/>
              </a:defRPr>
            </a:lvl1pPr>
          </a:lstStyle>
          <a:p>
            <a:r>
              <a:t>MSM</a:t>
            </a:r>
          </a:p>
        </p:txBody>
      </p:sp>
      <p:sp>
        <p:nvSpPr>
          <p:cNvPr id="227" name="Shape 227"/>
          <p:cNvSpPr/>
          <p:nvPr/>
        </p:nvSpPr>
        <p:spPr>
          <a:xfrm>
            <a:off x="755575" y="3749676"/>
            <a:ext cx="7776866" cy="51077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lnSpcReduction="10000"/>
          </a:bodyPr>
          <a:lstStyle>
            <a:lvl1pPr algn="ctr">
              <a:defRPr sz="3000">
                <a:solidFill>
                  <a:srgbClr val="BB5727"/>
                </a:solidFill>
                <a:latin typeface="Arial"/>
                <a:ea typeface="Arial"/>
                <a:cs typeface="Arial"/>
                <a:sym typeface="Arial"/>
              </a:defRPr>
            </a:lvl1pPr>
          </a:lstStyle>
          <a:p>
            <a:r>
              <a:t>Természetes szépséged őre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251519" y="202630"/>
            <a:ext cx="8686801" cy="850105"/>
          </a:xfrm>
          <a:prstGeom prst="rect">
            <a:avLst/>
          </a:prstGeom>
        </p:spPr>
        <p:txBody>
          <a:bodyPr/>
          <a:lstStyle>
            <a:lvl1pPr>
              <a:defRPr sz="3800">
                <a:solidFill>
                  <a:srgbClr val="595959"/>
                </a:solidFill>
                <a:latin typeface="Arial"/>
                <a:ea typeface="Arial"/>
                <a:cs typeface="Arial"/>
                <a:sym typeface="Arial"/>
              </a:defRPr>
            </a:lvl1pPr>
          </a:lstStyle>
          <a:p>
            <a:r>
              <a:t>Az ókortól napjainkig</a:t>
            </a:r>
          </a:p>
        </p:txBody>
      </p:sp>
      <p:pic>
        <p:nvPicPr>
          <p:cNvPr id="118" name="image3.jpg" descr="Серный источник Пятигорск.jpg"/>
          <p:cNvPicPr>
            <a:picLocks noChangeAspect="1"/>
          </p:cNvPicPr>
          <p:nvPr/>
        </p:nvPicPr>
        <p:blipFill>
          <a:blip r:embed="rId3"/>
          <a:stretch>
            <a:fillRect/>
          </a:stretch>
        </p:blipFill>
        <p:spPr>
          <a:xfrm>
            <a:off x="0" y="1124744"/>
            <a:ext cx="9144000" cy="5186477"/>
          </a:xfrm>
          <a:prstGeom prst="rect">
            <a:avLst/>
          </a:prstGeom>
          <a:ln w="12700">
            <a:miter lim="400000"/>
          </a:ln>
        </p:spPr>
      </p:pic>
      <p:sp>
        <p:nvSpPr>
          <p:cNvPr id="119" name="Shape 119"/>
          <p:cNvSpPr/>
          <p:nvPr/>
        </p:nvSpPr>
        <p:spPr>
          <a:xfrm>
            <a:off x="611560" y="1700807"/>
            <a:ext cx="3384376" cy="1554787"/>
          </a:xfrm>
          <a:prstGeom prst="rect">
            <a:avLst/>
          </a:prstGeom>
          <a:solidFill>
            <a:srgbClr val="FFFFFF">
              <a:alpha val="76000"/>
            </a:srgbClr>
          </a:solidFill>
          <a:ln w="12700">
            <a:miter lim="400000"/>
          </a:ln>
        </p:spPr>
        <p:txBody>
          <a:bodyPr lIns="45719" rIns="45719" anchor="ctr"/>
          <a:lstStyle/>
          <a:p>
            <a:pPr algn="ctr">
              <a:defRPr>
                <a:solidFill>
                  <a:srgbClr val="FFFFFF"/>
                </a:solidFill>
              </a:defRPr>
            </a:pPr>
            <a:endParaRPr/>
          </a:p>
        </p:txBody>
      </p:sp>
      <p:sp>
        <p:nvSpPr>
          <p:cNvPr id="120" name="Shape 120"/>
          <p:cNvSpPr/>
          <p:nvPr/>
        </p:nvSpPr>
        <p:spPr>
          <a:xfrm>
            <a:off x="755575" y="1881511"/>
            <a:ext cx="3096346" cy="115076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a:solidFill>
                  <a:srgbClr val="595959"/>
                </a:solidFill>
                <a:latin typeface="Arial"/>
                <a:ea typeface="Arial"/>
                <a:cs typeface="Arial"/>
                <a:sym typeface="Arial"/>
              </a:defRPr>
            </a:lvl1pPr>
          </a:lstStyle>
          <a:p>
            <a:r>
              <a:t>A KÉNTARTALMÚ FORRÁSOK GYÓGYÍTÓ TULAJDONSÁGAIKRÓL HÍRESEK</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457200" y="260647"/>
            <a:ext cx="8229600" cy="706091"/>
          </a:xfrm>
          <a:prstGeom prst="rect">
            <a:avLst/>
          </a:prstGeom>
        </p:spPr>
        <p:txBody>
          <a:bodyPr/>
          <a:lstStyle/>
          <a:p>
            <a:pPr>
              <a:defRPr sz="3800">
                <a:solidFill>
                  <a:srgbClr val="595959"/>
                </a:solidFill>
                <a:latin typeface="Arial"/>
                <a:ea typeface="Arial"/>
                <a:cs typeface="Arial"/>
                <a:sym typeface="Arial"/>
              </a:defRPr>
            </a:pPr>
            <a:r>
              <a:t>Metil-szulfonil metán  (МSМ)</a:t>
            </a:r>
          </a:p>
        </p:txBody>
      </p:sp>
      <p:pic>
        <p:nvPicPr>
          <p:cNvPr id="125" name="image4.jpg" descr="Synergy.jpg"/>
          <p:cNvPicPr>
            <a:picLocks noChangeAspect="1"/>
          </p:cNvPicPr>
          <p:nvPr/>
        </p:nvPicPr>
        <p:blipFill>
          <a:blip r:embed="rId3"/>
          <a:stretch>
            <a:fillRect/>
          </a:stretch>
        </p:blipFill>
        <p:spPr>
          <a:xfrm>
            <a:off x="0" y="1124744"/>
            <a:ext cx="9144000" cy="5186477"/>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5.jpg" descr="Sera.jpg"/>
          <p:cNvPicPr>
            <a:picLocks noChangeAspect="1"/>
          </p:cNvPicPr>
          <p:nvPr/>
        </p:nvPicPr>
        <p:blipFill>
          <a:blip r:embed="rId3"/>
          <a:stretch>
            <a:fillRect/>
          </a:stretch>
        </p:blipFill>
        <p:spPr>
          <a:xfrm>
            <a:off x="0" y="835761"/>
            <a:ext cx="9144000" cy="5186478"/>
          </a:xfrm>
          <a:prstGeom prst="rect">
            <a:avLst/>
          </a:prstGeom>
          <a:ln w="12700">
            <a:miter lim="400000"/>
          </a:ln>
        </p:spPr>
      </p:pic>
      <p:sp>
        <p:nvSpPr>
          <p:cNvPr id="130" name="Shape 130"/>
          <p:cNvSpPr>
            <a:spLocks noGrp="1"/>
          </p:cNvSpPr>
          <p:nvPr>
            <p:ph type="title"/>
          </p:nvPr>
        </p:nvSpPr>
        <p:spPr>
          <a:xfrm>
            <a:off x="457200" y="188639"/>
            <a:ext cx="8229600" cy="778099"/>
          </a:xfrm>
          <a:prstGeom prst="rect">
            <a:avLst/>
          </a:prstGeom>
        </p:spPr>
        <p:txBody>
          <a:bodyPr/>
          <a:lstStyle>
            <a:lvl1pPr>
              <a:defRPr sz="3800">
                <a:solidFill>
                  <a:srgbClr val="595959"/>
                </a:solidFill>
                <a:latin typeface="Arial"/>
                <a:ea typeface="Arial"/>
                <a:cs typeface="Arial"/>
                <a:sym typeface="Arial"/>
              </a:defRPr>
            </a:lvl1pPr>
          </a:lstStyle>
          <a:p>
            <a:r>
              <a:t>A kén szerepe a szervezetben</a:t>
            </a:r>
          </a:p>
        </p:txBody>
      </p:sp>
      <p:sp>
        <p:nvSpPr>
          <p:cNvPr id="131" name="Shape 131"/>
          <p:cNvSpPr/>
          <p:nvPr/>
        </p:nvSpPr>
        <p:spPr>
          <a:xfrm>
            <a:off x="4139951" y="2132856"/>
            <a:ext cx="4752530" cy="291846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lnSpc>
                <a:spcPct val="120000"/>
              </a:lnSpc>
              <a:buSzPct val="100000"/>
              <a:buFont typeface="Arial"/>
              <a:buChar char="•"/>
              <a:defRPr>
                <a:solidFill>
                  <a:srgbClr val="595959"/>
                </a:solidFill>
              </a:defRPr>
            </a:pPr>
            <a:r>
              <a:t>Hormonokat termel a szervezetben</a:t>
            </a:r>
          </a:p>
          <a:p>
            <a:pPr marL="285750" indent="-285750">
              <a:lnSpc>
                <a:spcPct val="120000"/>
              </a:lnSpc>
              <a:buSzPct val="100000"/>
              <a:buFont typeface="Arial"/>
              <a:buChar char="•"/>
              <a:defRPr>
                <a:solidFill>
                  <a:srgbClr val="595959"/>
                </a:solidFill>
              </a:defRPr>
            </a:pPr>
            <a:r>
              <a:t>Beépül az enzimekbe</a:t>
            </a:r>
          </a:p>
          <a:p>
            <a:pPr marL="285750" indent="-285750">
              <a:lnSpc>
                <a:spcPct val="120000"/>
              </a:lnSpc>
              <a:buSzPct val="100000"/>
              <a:buFont typeface="Arial"/>
              <a:buChar char="•"/>
              <a:defRPr>
                <a:solidFill>
                  <a:srgbClr val="595959"/>
                </a:solidFill>
              </a:defRPr>
            </a:pPr>
            <a:r>
              <a:t>Semlegesíti a mérgező anyagok hatásait</a:t>
            </a:r>
          </a:p>
          <a:p>
            <a:pPr marL="285750" indent="-285750">
              <a:lnSpc>
                <a:spcPct val="120000"/>
              </a:lnSpc>
              <a:buSzPct val="100000"/>
              <a:buFont typeface="Arial"/>
              <a:buChar char="•"/>
              <a:defRPr>
                <a:solidFill>
                  <a:srgbClr val="595959"/>
                </a:solidFill>
              </a:defRPr>
            </a:pPr>
            <a:r>
              <a:t>Enyhíti a fájdalmat</a:t>
            </a:r>
          </a:p>
          <a:p>
            <a:pPr marL="285750" indent="-285750">
              <a:lnSpc>
                <a:spcPct val="120000"/>
              </a:lnSpc>
              <a:buSzPct val="100000"/>
              <a:buFont typeface="Arial"/>
              <a:buChar char="•"/>
              <a:defRPr>
                <a:solidFill>
                  <a:srgbClr val="595959"/>
                </a:solidFill>
              </a:defRPr>
            </a:pPr>
            <a:r>
              <a:t>Gátolja a gyulladásos betegségeket</a:t>
            </a:r>
          </a:p>
          <a:p>
            <a:pPr marL="285750" indent="-285750">
              <a:lnSpc>
                <a:spcPct val="120000"/>
              </a:lnSpc>
              <a:buSzPct val="100000"/>
              <a:buFont typeface="Arial"/>
              <a:buChar char="•"/>
              <a:defRPr>
                <a:solidFill>
                  <a:srgbClr val="595959"/>
                </a:solidFill>
              </a:defRPr>
            </a:pPr>
            <a:r>
              <a:t>Felgyorsítja a gyógyulás folyamatát</a:t>
            </a:r>
          </a:p>
          <a:p>
            <a:pPr marL="285750" indent="-285750">
              <a:lnSpc>
                <a:spcPct val="120000"/>
              </a:lnSpc>
              <a:buSzPct val="100000"/>
              <a:buFont typeface="Arial"/>
              <a:buChar char="•"/>
              <a:defRPr>
                <a:solidFill>
                  <a:srgbClr val="595959"/>
                </a:solidFill>
              </a:defRPr>
            </a:pPr>
            <a:r>
              <a:t>Részt vesz a kollagén termelésben</a:t>
            </a:r>
          </a:p>
          <a:p>
            <a:pPr marL="285750" indent="-285750">
              <a:lnSpc>
                <a:spcPct val="120000"/>
              </a:lnSpc>
              <a:buSzPct val="100000"/>
              <a:buFont typeface="Arial"/>
              <a:buChar char="•"/>
              <a:defRPr>
                <a:solidFill>
                  <a:srgbClr val="595959"/>
                </a:solidFill>
              </a:defRPr>
            </a:pPr>
            <a:r>
              <a:t>Fokozza a haj és a körmök növekedését</a:t>
            </a:r>
          </a:p>
          <a:p>
            <a:pPr marL="285750" indent="-285750">
              <a:lnSpc>
                <a:spcPct val="120000"/>
              </a:lnSpc>
              <a:buSzPct val="100000"/>
              <a:buFont typeface="Arial"/>
              <a:buChar char="•"/>
              <a:defRPr>
                <a:solidFill>
                  <a:srgbClr val="595959"/>
                </a:solidFill>
              </a:defRPr>
            </a:pPr>
            <a:r>
              <a:t>«a szépség ásványianyaga»</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0" y="116631"/>
            <a:ext cx="9144000" cy="1152130"/>
          </a:xfrm>
          <a:prstGeom prst="rect">
            <a:avLst/>
          </a:prstGeom>
        </p:spPr>
        <p:txBody>
          <a:bodyPr>
            <a:normAutofit fontScale="90000"/>
          </a:bodyPr>
          <a:lstStyle/>
          <a:p>
            <a:pPr defTabSz="886968">
              <a:defRPr sz="3686">
                <a:solidFill>
                  <a:srgbClr val="595959"/>
                </a:solidFill>
                <a:latin typeface="Arial"/>
                <a:ea typeface="Arial"/>
                <a:cs typeface="Arial"/>
                <a:sym typeface="Arial"/>
              </a:defRPr>
            </a:pPr>
            <a:r>
              <a:t>A kén természetes forrásai </a:t>
            </a:r>
            <a:br/>
            <a:r>
              <a:t>a szervezet számára</a:t>
            </a:r>
          </a:p>
        </p:txBody>
      </p:sp>
      <p:sp>
        <p:nvSpPr>
          <p:cNvPr id="136" name="Shape 136"/>
          <p:cNvSpPr/>
          <p:nvPr/>
        </p:nvSpPr>
        <p:spPr>
          <a:xfrm>
            <a:off x="323528" y="3429000"/>
            <a:ext cx="2139202" cy="3629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900">
                <a:solidFill>
                  <a:srgbClr val="595959"/>
                </a:solidFill>
                <a:latin typeface="Arial"/>
                <a:ea typeface="Arial"/>
                <a:cs typeface="Arial"/>
                <a:sym typeface="Arial"/>
              </a:defRPr>
            </a:lvl1pPr>
          </a:lstStyle>
          <a:p>
            <a:r>
              <a:t>Marhahús</a:t>
            </a:r>
          </a:p>
        </p:txBody>
      </p:sp>
      <p:sp>
        <p:nvSpPr>
          <p:cNvPr id="137" name="Shape 137"/>
          <p:cNvSpPr/>
          <p:nvPr/>
        </p:nvSpPr>
        <p:spPr>
          <a:xfrm>
            <a:off x="2627783" y="3429000"/>
            <a:ext cx="1728193" cy="3629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900">
                <a:solidFill>
                  <a:srgbClr val="595959"/>
                </a:solidFill>
                <a:latin typeface="Arial"/>
                <a:ea typeface="Arial"/>
                <a:cs typeface="Arial"/>
                <a:sym typeface="Arial"/>
              </a:defRPr>
            </a:lvl1pPr>
          </a:lstStyle>
          <a:p>
            <a:r>
              <a:t>Baromfihús</a:t>
            </a:r>
          </a:p>
        </p:txBody>
      </p:sp>
      <p:sp>
        <p:nvSpPr>
          <p:cNvPr id="138" name="Shape 138"/>
          <p:cNvSpPr/>
          <p:nvPr/>
        </p:nvSpPr>
        <p:spPr>
          <a:xfrm>
            <a:off x="467543" y="5780582"/>
            <a:ext cx="1728193"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900">
                <a:solidFill>
                  <a:srgbClr val="595959"/>
                </a:solidFill>
                <a:latin typeface="Arial"/>
                <a:ea typeface="Arial"/>
                <a:cs typeface="Arial"/>
                <a:sym typeface="Arial"/>
              </a:defRPr>
            </a:lvl1pPr>
          </a:lstStyle>
          <a:p>
            <a:r>
              <a:t>Hüvelyesek</a:t>
            </a:r>
          </a:p>
        </p:txBody>
      </p:sp>
      <p:sp>
        <p:nvSpPr>
          <p:cNvPr id="139" name="Shape 139"/>
          <p:cNvSpPr/>
          <p:nvPr/>
        </p:nvSpPr>
        <p:spPr>
          <a:xfrm>
            <a:off x="6804248" y="3404318"/>
            <a:ext cx="1800201"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900">
                <a:solidFill>
                  <a:srgbClr val="595959"/>
                </a:solidFill>
                <a:latin typeface="Arial"/>
                <a:ea typeface="Arial"/>
                <a:cs typeface="Arial"/>
                <a:sym typeface="Arial"/>
              </a:defRPr>
            </a:lvl1pPr>
          </a:lstStyle>
          <a:p>
            <a:r>
              <a:t>Tojás</a:t>
            </a:r>
          </a:p>
        </p:txBody>
      </p:sp>
      <p:sp>
        <p:nvSpPr>
          <p:cNvPr id="140" name="Shape 140"/>
          <p:cNvSpPr/>
          <p:nvPr/>
        </p:nvSpPr>
        <p:spPr>
          <a:xfrm>
            <a:off x="2555775" y="5780582"/>
            <a:ext cx="1872209" cy="6423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900">
                <a:solidFill>
                  <a:srgbClr val="595959"/>
                </a:solidFill>
                <a:latin typeface="Arial"/>
                <a:ea typeface="Arial"/>
                <a:cs typeface="Arial"/>
                <a:sym typeface="Arial"/>
              </a:defRPr>
            </a:lvl1pPr>
          </a:lstStyle>
          <a:p>
            <a:r>
              <a:t>Hagyma és fokhagyma</a:t>
            </a:r>
          </a:p>
        </p:txBody>
      </p:sp>
      <p:sp>
        <p:nvSpPr>
          <p:cNvPr id="141" name="Shape 141"/>
          <p:cNvSpPr/>
          <p:nvPr/>
        </p:nvSpPr>
        <p:spPr>
          <a:xfrm>
            <a:off x="4716016" y="5780582"/>
            <a:ext cx="1656185"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900">
                <a:solidFill>
                  <a:srgbClr val="595959"/>
                </a:solidFill>
                <a:latin typeface="Arial"/>
                <a:ea typeface="Arial"/>
                <a:cs typeface="Arial"/>
                <a:sym typeface="Arial"/>
              </a:defRPr>
            </a:lvl1pPr>
          </a:lstStyle>
          <a:p>
            <a:r>
              <a:t>Gyümölcsök</a:t>
            </a:r>
          </a:p>
        </p:txBody>
      </p:sp>
      <p:sp>
        <p:nvSpPr>
          <p:cNvPr id="142" name="Shape 142"/>
          <p:cNvSpPr/>
          <p:nvPr/>
        </p:nvSpPr>
        <p:spPr>
          <a:xfrm>
            <a:off x="7092280" y="5805265"/>
            <a:ext cx="1368153" cy="3629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900">
                <a:solidFill>
                  <a:srgbClr val="595959"/>
                </a:solidFill>
                <a:latin typeface="Arial"/>
                <a:ea typeface="Arial"/>
                <a:cs typeface="Arial"/>
                <a:sym typeface="Arial"/>
              </a:defRPr>
            </a:lvl1pPr>
          </a:lstStyle>
          <a:p>
            <a:r>
              <a:t>Zöldségek</a:t>
            </a:r>
          </a:p>
        </p:txBody>
      </p:sp>
      <p:sp>
        <p:nvSpPr>
          <p:cNvPr id="143" name="Shape 143"/>
          <p:cNvSpPr/>
          <p:nvPr/>
        </p:nvSpPr>
        <p:spPr>
          <a:xfrm>
            <a:off x="4499991" y="3404318"/>
            <a:ext cx="2376266" cy="3629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900">
                <a:solidFill>
                  <a:srgbClr val="595959"/>
                </a:solidFill>
                <a:latin typeface="Arial"/>
                <a:ea typeface="Arial"/>
                <a:cs typeface="Arial"/>
                <a:sym typeface="Arial"/>
              </a:defRPr>
            </a:pPr>
            <a:r>
              <a:t>Tenger gyümölcsei</a:t>
            </a:r>
          </a:p>
        </p:txBody>
      </p:sp>
      <p:pic>
        <p:nvPicPr>
          <p:cNvPr id="144" name="image6.png"/>
          <p:cNvPicPr>
            <a:picLocks noChangeAspect="1"/>
          </p:cNvPicPr>
          <p:nvPr/>
        </p:nvPicPr>
        <p:blipFill>
          <a:blip r:embed="rId3"/>
          <a:stretch>
            <a:fillRect/>
          </a:stretch>
        </p:blipFill>
        <p:spPr>
          <a:xfrm>
            <a:off x="2699791" y="1772816"/>
            <a:ext cx="1512169" cy="1512168"/>
          </a:xfrm>
          <a:prstGeom prst="rect">
            <a:avLst/>
          </a:prstGeom>
          <a:ln w="12700">
            <a:miter lim="400000"/>
          </a:ln>
        </p:spPr>
      </p:pic>
      <p:pic>
        <p:nvPicPr>
          <p:cNvPr id="145" name="image7.png"/>
          <p:cNvPicPr>
            <a:picLocks noChangeAspect="1"/>
          </p:cNvPicPr>
          <p:nvPr/>
        </p:nvPicPr>
        <p:blipFill>
          <a:blip r:embed="rId4"/>
          <a:stretch>
            <a:fillRect/>
          </a:stretch>
        </p:blipFill>
        <p:spPr>
          <a:xfrm>
            <a:off x="683568" y="1772816"/>
            <a:ext cx="1519064" cy="1519064"/>
          </a:xfrm>
          <a:prstGeom prst="rect">
            <a:avLst/>
          </a:prstGeom>
          <a:ln w="12700">
            <a:miter lim="400000"/>
          </a:ln>
        </p:spPr>
      </p:pic>
      <p:pic>
        <p:nvPicPr>
          <p:cNvPr id="146" name="image8.png"/>
          <p:cNvPicPr>
            <a:picLocks noChangeAspect="1"/>
          </p:cNvPicPr>
          <p:nvPr/>
        </p:nvPicPr>
        <p:blipFill>
          <a:blip r:embed="rId5"/>
          <a:stretch>
            <a:fillRect/>
          </a:stretch>
        </p:blipFill>
        <p:spPr>
          <a:xfrm>
            <a:off x="6948264" y="1772816"/>
            <a:ext cx="1512169" cy="1512168"/>
          </a:xfrm>
          <a:prstGeom prst="rect">
            <a:avLst/>
          </a:prstGeom>
          <a:ln w="12700">
            <a:miter lim="400000"/>
          </a:ln>
        </p:spPr>
      </p:pic>
      <p:pic>
        <p:nvPicPr>
          <p:cNvPr id="147" name="image9.png"/>
          <p:cNvPicPr>
            <a:picLocks noChangeAspect="1"/>
          </p:cNvPicPr>
          <p:nvPr/>
        </p:nvPicPr>
        <p:blipFill>
          <a:blip r:embed="rId6"/>
          <a:stretch>
            <a:fillRect/>
          </a:stretch>
        </p:blipFill>
        <p:spPr>
          <a:xfrm>
            <a:off x="4788024" y="4149080"/>
            <a:ext cx="1512168" cy="1512169"/>
          </a:xfrm>
          <a:prstGeom prst="rect">
            <a:avLst/>
          </a:prstGeom>
          <a:ln w="12700">
            <a:miter lim="400000"/>
          </a:ln>
        </p:spPr>
      </p:pic>
      <p:pic>
        <p:nvPicPr>
          <p:cNvPr id="148" name="image10.png"/>
          <p:cNvPicPr>
            <a:picLocks noChangeAspect="1"/>
          </p:cNvPicPr>
          <p:nvPr/>
        </p:nvPicPr>
        <p:blipFill>
          <a:blip r:embed="rId7"/>
          <a:stretch>
            <a:fillRect/>
          </a:stretch>
        </p:blipFill>
        <p:spPr>
          <a:xfrm>
            <a:off x="2699791" y="4149080"/>
            <a:ext cx="1512169" cy="1512169"/>
          </a:xfrm>
          <a:prstGeom prst="rect">
            <a:avLst/>
          </a:prstGeom>
          <a:ln w="12700">
            <a:miter lim="400000"/>
          </a:ln>
        </p:spPr>
      </p:pic>
      <p:pic>
        <p:nvPicPr>
          <p:cNvPr id="149" name="image11.png"/>
          <p:cNvPicPr>
            <a:picLocks noChangeAspect="1"/>
          </p:cNvPicPr>
          <p:nvPr/>
        </p:nvPicPr>
        <p:blipFill>
          <a:blip r:embed="rId8"/>
          <a:stretch>
            <a:fillRect/>
          </a:stretch>
        </p:blipFill>
        <p:spPr>
          <a:xfrm>
            <a:off x="4788024" y="1772816"/>
            <a:ext cx="1512168" cy="1512168"/>
          </a:xfrm>
          <a:prstGeom prst="rect">
            <a:avLst/>
          </a:prstGeom>
          <a:ln w="12700">
            <a:miter lim="400000"/>
          </a:ln>
        </p:spPr>
      </p:pic>
      <p:pic>
        <p:nvPicPr>
          <p:cNvPr id="150" name="image12.png"/>
          <p:cNvPicPr>
            <a:picLocks noChangeAspect="1"/>
          </p:cNvPicPr>
          <p:nvPr/>
        </p:nvPicPr>
        <p:blipFill>
          <a:blip r:embed="rId9"/>
          <a:stretch>
            <a:fillRect/>
          </a:stretch>
        </p:blipFill>
        <p:spPr>
          <a:xfrm>
            <a:off x="6948264" y="4149080"/>
            <a:ext cx="1512169" cy="1512169"/>
          </a:xfrm>
          <a:prstGeom prst="rect">
            <a:avLst/>
          </a:prstGeom>
          <a:ln w="12700">
            <a:miter lim="400000"/>
          </a:ln>
        </p:spPr>
      </p:pic>
      <p:pic>
        <p:nvPicPr>
          <p:cNvPr id="151" name="image13.png"/>
          <p:cNvPicPr>
            <a:picLocks noChangeAspect="1"/>
          </p:cNvPicPr>
          <p:nvPr/>
        </p:nvPicPr>
        <p:blipFill>
          <a:blip r:embed="rId10"/>
          <a:stretch>
            <a:fillRect/>
          </a:stretch>
        </p:blipFill>
        <p:spPr>
          <a:xfrm>
            <a:off x="611560" y="4221088"/>
            <a:ext cx="1512168" cy="1512169"/>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14.jpg" descr="B7.jpg"/>
          <p:cNvPicPr>
            <a:picLocks noChangeAspect="1"/>
          </p:cNvPicPr>
          <p:nvPr/>
        </p:nvPicPr>
        <p:blipFill>
          <a:blip r:embed="rId3"/>
          <a:stretch>
            <a:fillRect/>
          </a:stretch>
        </p:blipFill>
        <p:spPr>
          <a:xfrm>
            <a:off x="0" y="1122842"/>
            <a:ext cx="9144000" cy="5186478"/>
          </a:xfrm>
          <a:prstGeom prst="rect">
            <a:avLst/>
          </a:prstGeom>
          <a:ln w="12700">
            <a:miter lim="400000"/>
          </a:ln>
        </p:spPr>
      </p:pic>
      <p:sp>
        <p:nvSpPr>
          <p:cNvPr id="156" name="Shape 156"/>
          <p:cNvSpPr>
            <a:spLocks noGrp="1"/>
          </p:cNvSpPr>
          <p:nvPr>
            <p:ph type="title"/>
          </p:nvPr>
        </p:nvSpPr>
        <p:spPr>
          <a:xfrm>
            <a:off x="97160" y="332656"/>
            <a:ext cx="8939336" cy="504057"/>
          </a:xfrm>
          <a:prstGeom prst="rect">
            <a:avLst/>
          </a:prstGeom>
        </p:spPr>
        <p:txBody>
          <a:bodyPr>
            <a:normAutofit fontScale="90000"/>
          </a:bodyPr>
          <a:lstStyle/>
          <a:p>
            <a:pPr defTabSz="722376">
              <a:defRPr sz="3002">
                <a:solidFill>
                  <a:srgbClr val="595959"/>
                </a:solidFill>
                <a:latin typeface="Arial"/>
                <a:ea typeface="Arial"/>
                <a:cs typeface="Arial"/>
                <a:sym typeface="Arial"/>
              </a:defRPr>
            </a:pPr>
            <a:r>
              <a:t>A természet apró csodája – a biotin</a:t>
            </a:r>
          </a:p>
        </p:txBody>
      </p:sp>
      <p:sp>
        <p:nvSpPr>
          <p:cNvPr id="157" name="Shape 157"/>
          <p:cNvSpPr/>
          <p:nvPr/>
        </p:nvSpPr>
        <p:spPr>
          <a:xfrm>
            <a:off x="4067943" y="2576544"/>
            <a:ext cx="4968554" cy="210639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lnSpc>
                <a:spcPct val="110000"/>
              </a:lnSpc>
              <a:buSzPct val="100000"/>
              <a:buFont typeface="Arial"/>
              <a:buChar char="•"/>
              <a:defRPr>
                <a:solidFill>
                  <a:srgbClr val="FFFFFF"/>
                </a:solidFill>
                <a:latin typeface="Arial"/>
                <a:ea typeface="Arial"/>
                <a:cs typeface="Arial"/>
                <a:sym typeface="Arial"/>
              </a:defRPr>
            </a:pPr>
            <a:r>
              <a:t>Serkenti a gombák és baktériumok szaporodását</a:t>
            </a:r>
          </a:p>
          <a:p>
            <a:pPr marL="285750" indent="-285750">
              <a:lnSpc>
                <a:spcPct val="110000"/>
              </a:lnSpc>
              <a:buSzPct val="100000"/>
              <a:buFont typeface="Arial"/>
              <a:buChar char="•"/>
              <a:defRPr>
                <a:solidFill>
                  <a:srgbClr val="FFFFFF"/>
                </a:solidFill>
                <a:latin typeface="Arial"/>
                <a:ea typeface="Arial"/>
                <a:cs typeface="Arial"/>
                <a:sym typeface="Arial"/>
              </a:defRPr>
            </a:pPr>
            <a:r>
              <a:t>Fontos szerepet játszik az anyagcserében</a:t>
            </a:r>
          </a:p>
          <a:p>
            <a:pPr marL="285750" indent="-285750">
              <a:lnSpc>
                <a:spcPct val="110000"/>
              </a:lnSpc>
              <a:buSzPct val="100000"/>
              <a:buFont typeface="Arial"/>
              <a:buChar char="•"/>
              <a:defRPr>
                <a:solidFill>
                  <a:srgbClr val="FFFFFF"/>
                </a:solidFill>
                <a:latin typeface="Arial"/>
                <a:ea typeface="Arial"/>
                <a:cs typeface="Arial"/>
                <a:sym typeface="Arial"/>
              </a:defRPr>
            </a:pPr>
            <a:r>
              <a:t>Segít stabilizálni a vércukorszintet</a:t>
            </a:r>
          </a:p>
          <a:p>
            <a:pPr marL="285750" indent="-285750">
              <a:lnSpc>
                <a:spcPct val="110000"/>
              </a:lnSpc>
              <a:buSzPct val="100000"/>
              <a:buFont typeface="Arial"/>
              <a:buChar char="•"/>
              <a:defRPr>
                <a:solidFill>
                  <a:srgbClr val="FFFFFF"/>
                </a:solidFill>
                <a:latin typeface="Arial"/>
                <a:ea typeface="Arial"/>
                <a:cs typeface="Arial"/>
                <a:sym typeface="Arial"/>
              </a:defRPr>
            </a:pPr>
            <a:r>
              <a:t>Normalizálja a bőr és a nyálkahártya funkcióit</a:t>
            </a:r>
          </a:p>
          <a:p>
            <a:pPr marL="285750" indent="-285750">
              <a:lnSpc>
                <a:spcPct val="110000"/>
              </a:lnSpc>
              <a:buSzPct val="100000"/>
              <a:buFont typeface="Arial"/>
              <a:buChar char="•"/>
              <a:defRPr>
                <a:solidFill>
                  <a:srgbClr val="FFFFFF"/>
                </a:solidFill>
                <a:latin typeface="Arial"/>
                <a:ea typeface="Arial"/>
                <a:cs typeface="Arial"/>
                <a:sym typeface="Arial"/>
              </a:defRPr>
            </a:pPr>
            <a:r>
              <a:t>Segít megőrizni a bőr egészséges állapotát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15.jpg" descr="Cytrus.jpg"/>
          <p:cNvPicPr>
            <a:picLocks noChangeAspect="1"/>
          </p:cNvPicPr>
          <p:nvPr/>
        </p:nvPicPr>
        <p:blipFill>
          <a:blip r:embed="rId3"/>
          <a:stretch>
            <a:fillRect/>
          </a:stretch>
        </p:blipFill>
        <p:spPr>
          <a:xfrm>
            <a:off x="0" y="1122842"/>
            <a:ext cx="9144000" cy="5186478"/>
          </a:xfrm>
          <a:prstGeom prst="rect">
            <a:avLst/>
          </a:prstGeom>
          <a:ln w="12700">
            <a:miter lim="400000"/>
          </a:ln>
        </p:spPr>
      </p:pic>
      <p:sp>
        <p:nvSpPr>
          <p:cNvPr id="162" name="Shape 162"/>
          <p:cNvSpPr>
            <a:spLocks noGrp="1"/>
          </p:cNvSpPr>
          <p:nvPr>
            <p:ph type="title"/>
          </p:nvPr>
        </p:nvSpPr>
        <p:spPr>
          <a:xfrm>
            <a:off x="457200" y="260647"/>
            <a:ext cx="8229600" cy="634084"/>
          </a:xfrm>
          <a:prstGeom prst="rect">
            <a:avLst/>
          </a:prstGeom>
        </p:spPr>
        <p:txBody>
          <a:bodyPr>
            <a:normAutofit fontScale="90000"/>
          </a:bodyPr>
          <a:lstStyle/>
          <a:p>
            <a:pPr>
              <a:defRPr sz="3800">
                <a:solidFill>
                  <a:srgbClr val="595959"/>
                </a:solidFill>
                <a:latin typeface="Arial"/>
                <a:ea typeface="Arial"/>
                <a:cs typeface="Arial"/>
                <a:sym typeface="Arial"/>
              </a:defRPr>
            </a:pPr>
            <a:r>
              <a:t>С-vitamin </a:t>
            </a:r>
          </a:p>
        </p:txBody>
      </p:sp>
      <p:sp>
        <p:nvSpPr>
          <p:cNvPr id="163" name="Shape 163"/>
          <p:cNvSpPr/>
          <p:nvPr/>
        </p:nvSpPr>
        <p:spPr>
          <a:xfrm>
            <a:off x="4139951" y="2326285"/>
            <a:ext cx="4608514" cy="22100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lnSpc>
                <a:spcPct val="120000"/>
              </a:lnSpc>
              <a:buSzPct val="100000"/>
              <a:buFont typeface="Arial"/>
              <a:buChar char="•"/>
              <a:defRPr>
                <a:solidFill>
                  <a:srgbClr val="FFFFFF"/>
                </a:solidFill>
                <a:latin typeface="Arial"/>
                <a:ea typeface="Arial"/>
                <a:cs typeface="Arial"/>
                <a:sym typeface="Arial"/>
              </a:defRPr>
            </a:pPr>
            <a:r>
              <a:t>Antioxidáns tulajdonságokkal bír</a:t>
            </a:r>
          </a:p>
          <a:p>
            <a:pPr marL="285750" indent="-285750">
              <a:lnSpc>
                <a:spcPct val="120000"/>
              </a:lnSpc>
              <a:buSzPct val="100000"/>
              <a:buFont typeface="Arial"/>
              <a:buChar char="•"/>
              <a:defRPr>
                <a:solidFill>
                  <a:srgbClr val="FFFFFF"/>
                </a:solidFill>
                <a:latin typeface="Arial"/>
                <a:ea typeface="Arial"/>
                <a:cs typeface="Arial"/>
                <a:sym typeface="Arial"/>
              </a:defRPr>
            </a:pPr>
            <a:r>
              <a:t>Részt vesz a kollagén fehérje termelődésében</a:t>
            </a:r>
          </a:p>
          <a:p>
            <a:pPr marL="285750" indent="-285750">
              <a:lnSpc>
                <a:spcPct val="110000"/>
              </a:lnSpc>
              <a:buSzPct val="100000"/>
              <a:buFont typeface="Arial"/>
              <a:buChar char="•"/>
              <a:defRPr>
                <a:solidFill>
                  <a:srgbClr val="FFFFFF"/>
                </a:solidFill>
                <a:latin typeface="Arial"/>
                <a:ea typeface="Arial"/>
                <a:cs typeface="Arial"/>
                <a:sym typeface="Arial"/>
              </a:defRPr>
            </a:pPr>
            <a:r>
              <a:t>Fontos szerepet játszik a kötőszövet megújulásában</a:t>
            </a:r>
          </a:p>
          <a:p>
            <a:pPr marL="285750" indent="-285750">
              <a:lnSpc>
                <a:spcPct val="120000"/>
              </a:lnSpc>
              <a:buSzPct val="100000"/>
              <a:buFont typeface="Arial"/>
              <a:buChar char="•"/>
              <a:defRPr>
                <a:solidFill>
                  <a:srgbClr val="FFFFFF"/>
                </a:solidFill>
                <a:latin typeface="Arial"/>
                <a:ea typeface="Arial"/>
                <a:cs typeface="Arial"/>
                <a:sym typeface="Arial"/>
              </a:defRPr>
            </a:pPr>
            <a:r>
              <a:t>Fokozza a bőr ellenálló képességét a napfény káros hatásaival szemben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457200" y="202630"/>
            <a:ext cx="8229600" cy="850105"/>
          </a:xfrm>
          <a:prstGeom prst="rect">
            <a:avLst/>
          </a:prstGeom>
        </p:spPr>
        <p:txBody>
          <a:bodyPr/>
          <a:lstStyle/>
          <a:p>
            <a:pPr>
              <a:defRPr sz="3800">
                <a:solidFill>
                  <a:srgbClr val="595959"/>
                </a:solidFill>
                <a:latin typeface="Arial"/>
                <a:ea typeface="Arial"/>
                <a:cs typeface="Arial"/>
                <a:sym typeface="Arial"/>
              </a:defRPr>
            </a:pPr>
            <a:r>
              <a:t>Szinergikus hármas szövetség</a:t>
            </a:r>
          </a:p>
        </p:txBody>
      </p:sp>
      <p:pic>
        <p:nvPicPr>
          <p:cNvPr id="168" name="image16.pdf"/>
          <p:cNvPicPr>
            <a:picLocks noChangeAspect="1"/>
          </p:cNvPicPr>
          <p:nvPr/>
        </p:nvPicPr>
        <p:blipFill>
          <a:blip r:embed="rId3"/>
          <a:stretch>
            <a:fillRect/>
          </a:stretch>
        </p:blipFill>
        <p:spPr>
          <a:xfrm>
            <a:off x="2195735" y="1556791"/>
            <a:ext cx="4653138" cy="4653138"/>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518864" y="188639"/>
            <a:ext cx="8229601" cy="648074"/>
          </a:xfrm>
          <a:prstGeom prst="rect">
            <a:avLst/>
          </a:prstGeom>
        </p:spPr>
        <p:txBody>
          <a:bodyPr/>
          <a:lstStyle/>
          <a:p>
            <a:pPr>
              <a:defRPr sz="3400">
                <a:solidFill>
                  <a:srgbClr val="595959"/>
                </a:solidFill>
                <a:latin typeface="Arial"/>
                <a:ea typeface="Arial"/>
                <a:cs typeface="Arial"/>
                <a:sym typeface="Arial"/>
              </a:defRPr>
            </a:pPr>
            <a:r>
              <a:t>Az alkotóelemek tulajdonságai</a:t>
            </a:r>
          </a:p>
        </p:txBody>
      </p:sp>
      <p:sp>
        <p:nvSpPr>
          <p:cNvPr id="173" name="Shape 173"/>
          <p:cNvSpPr/>
          <p:nvPr/>
        </p:nvSpPr>
        <p:spPr>
          <a:xfrm>
            <a:off x="395535" y="2311131"/>
            <a:ext cx="2520282"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Részt vesz a kollagén és az elasztin termelésében</a:t>
            </a:r>
          </a:p>
        </p:txBody>
      </p:sp>
      <p:sp>
        <p:nvSpPr>
          <p:cNvPr id="174" name="Shape 174"/>
          <p:cNvSpPr/>
          <p:nvPr/>
        </p:nvSpPr>
        <p:spPr>
          <a:xfrm>
            <a:off x="35496" y="5987027"/>
            <a:ext cx="3168352" cy="6952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Megújítja a kötőszöveteket.</a:t>
            </a:r>
          </a:p>
          <a:p>
            <a:pPr algn="ctr">
              <a:defRPr sz="1400">
                <a:solidFill>
                  <a:srgbClr val="595959"/>
                </a:solidFill>
                <a:latin typeface="Arial"/>
                <a:ea typeface="Arial"/>
                <a:cs typeface="Arial"/>
                <a:sym typeface="Arial"/>
              </a:defRPr>
            </a:pPr>
            <a:r>
              <a:t>Fenntartja az izületek és porcok szilárdságát </a:t>
            </a:r>
          </a:p>
        </p:txBody>
      </p:sp>
      <p:sp>
        <p:nvSpPr>
          <p:cNvPr id="175" name="Shape 175"/>
          <p:cNvSpPr/>
          <p:nvPr/>
        </p:nvSpPr>
        <p:spPr>
          <a:xfrm>
            <a:off x="3491879" y="2329715"/>
            <a:ext cx="2304257"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Megőrzi a bőr feszességét és rugalmasságát</a:t>
            </a:r>
          </a:p>
        </p:txBody>
      </p:sp>
      <p:sp>
        <p:nvSpPr>
          <p:cNvPr id="176" name="Shape 176"/>
          <p:cNvSpPr/>
          <p:nvPr/>
        </p:nvSpPr>
        <p:spPr>
          <a:xfrm>
            <a:off x="827583" y="4111247"/>
            <a:ext cx="1656185"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Fokozza a haj növekedését</a:t>
            </a:r>
          </a:p>
        </p:txBody>
      </p:sp>
      <p:sp>
        <p:nvSpPr>
          <p:cNvPr id="177" name="Shape 177"/>
          <p:cNvSpPr/>
          <p:nvPr/>
        </p:nvSpPr>
        <p:spPr>
          <a:xfrm>
            <a:off x="6444207" y="2329715"/>
            <a:ext cx="1944217"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Erősíti a körmök szerkezetét</a:t>
            </a:r>
          </a:p>
        </p:txBody>
      </p:sp>
      <p:sp>
        <p:nvSpPr>
          <p:cNvPr id="178" name="Shape 178"/>
          <p:cNvSpPr/>
          <p:nvPr/>
        </p:nvSpPr>
        <p:spPr>
          <a:xfrm>
            <a:off x="6372199" y="4077072"/>
            <a:ext cx="2088233"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Antioxidáns tulajdonságokkal bír</a:t>
            </a:r>
          </a:p>
        </p:txBody>
      </p:sp>
      <p:sp>
        <p:nvSpPr>
          <p:cNvPr id="179" name="Shape 179"/>
          <p:cNvSpPr/>
          <p:nvPr/>
        </p:nvSpPr>
        <p:spPr>
          <a:xfrm>
            <a:off x="3347863" y="4077072"/>
            <a:ext cx="2448273" cy="492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Elősegíti az immunrendszer megerősödését</a:t>
            </a:r>
          </a:p>
        </p:txBody>
      </p:sp>
      <p:sp>
        <p:nvSpPr>
          <p:cNvPr id="180" name="Shape 180"/>
          <p:cNvSpPr/>
          <p:nvPr/>
        </p:nvSpPr>
        <p:spPr>
          <a:xfrm>
            <a:off x="3563887" y="6021287"/>
            <a:ext cx="2304257"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Enyhíti az izületi gyulladás tüneteit</a:t>
            </a:r>
          </a:p>
        </p:txBody>
      </p:sp>
      <p:sp>
        <p:nvSpPr>
          <p:cNvPr id="181" name="Shape 181"/>
          <p:cNvSpPr/>
          <p:nvPr/>
        </p:nvSpPr>
        <p:spPr>
          <a:xfrm>
            <a:off x="6012160" y="6002123"/>
            <a:ext cx="2664297" cy="4920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595959"/>
                </a:solidFill>
                <a:latin typeface="Arial"/>
                <a:ea typeface="Arial"/>
                <a:cs typeface="Arial"/>
                <a:sym typeface="Arial"/>
              </a:defRPr>
            </a:pPr>
            <a:r>
              <a:t>Felgyorsítja a sérült szövetek gyógyulási folyamatát</a:t>
            </a:r>
          </a:p>
        </p:txBody>
      </p:sp>
      <p:pic>
        <p:nvPicPr>
          <p:cNvPr id="182" name="image17.pdf"/>
          <p:cNvPicPr>
            <a:picLocks noChangeAspect="1"/>
          </p:cNvPicPr>
          <p:nvPr/>
        </p:nvPicPr>
        <p:blipFill>
          <a:blip r:embed="rId3"/>
          <a:stretch>
            <a:fillRect/>
          </a:stretch>
        </p:blipFill>
        <p:spPr>
          <a:xfrm>
            <a:off x="6876256" y="4869160"/>
            <a:ext cx="1057673" cy="1057673"/>
          </a:xfrm>
          <a:prstGeom prst="rect">
            <a:avLst/>
          </a:prstGeom>
          <a:ln w="12700">
            <a:miter lim="400000"/>
          </a:ln>
        </p:spPr>
      </p:pic>
      <p:pic>
        <p:nvPicPr>
          <p:cNvPr id="183" name="image18.pdf"/>
          <p:cNvPicPr>
            <a:picLocks noChangeAspect="1"/>
          </p:cNvPicPr>
          <p:nvPr/>
        </p:nvPicPr>
        <p:blipFill>
          <a:blip r:embed="rId4"/>
          <a:stretch>
            <a:fillRect/>
          </a:stretch>
        </p:blipFill>
        <p:spPr>
          <a:xfrm>
            <a:off x="1115616" y="4869160"/>
            <a:ext cx="1080121" cy="1080121"/>
          </a:xfrm>
          <a:prstGeom prst="rect">
            <a:avLst/>
          </a:prstGeom>
          <a:ln w="12700">
            <a:miter lim="400000"/>
          </a:ln>
        </p:spPr>
      </p:pic>
      <p:pic>
        <p:nvPicPr>
          <p:cNvPr id="184" name="image19.pdf"/>
          <p:cNvPicPr>
            <a:picLocks noChangeAspect="1"/>
          </p:cNvPicPr>
          <p:nvPr/>
        </p:nvPicPr>
        <p:blipFill>
          <a:blip r:embed="rId5"/>
          <a:stretch>
            <a:fillRect/>
          </a:stretch>
        </p:blipFill>
        <p:spPr>
          <a:xfrm>
            <a:off x="1115616" y="2996951"/>
            <a:ext cx="1080121" cy="1080121"/>
          </a:xfrm>
          <a:prstGeom prst="rect">
            <a:avLst/>
          </a:prstGeom>
          <a:ln w="12700">
            <a:miter lim="400000"/>
          </a:ln>
        </p:spPr>
      </p:pic>
      <p:pic>
        <p:nvPicPr>
          <p:cNvPr id="185" name="image20.pdf"/>
          <p:cNvPicPr>
            <a:picLocks noChangeAspect="1"/>
          </p:cNvPicPr>
          <p:nvPr/>
        </p:nvPicPr>
        <p:blipFill>
          <a:blip r:embed="rId6"/>
          <a:stretch>
            <a:fillRect/>
          </a:stretch>
        </p:blipFill>
        <p:spPr>
          <a:xfrm>
            <a:off x="4067943" y="4869160"/>
            <a:ext cx="1057673" cy="1057673"/>
          </a:xfrm>
          <a:prstGeom prst="rect">
            <a:avLst/>
          </a:prstGeom>
          <a:ln w="12700">
            <a:miter lim="400000"/>
          </a:ln>
        </p:spPr>
      </p:pic>
      <p:pic>
        <p:nvPicPr>
          <p:cNvPr id="186" name="image21.pdf"/>
          <p:cNvPicPr>
            <a:picLocks noChangeAspect="1"/>
          </p:cNvPicPr>
          <p:nvPr/>
        </p:nvPicPr>
        <p:blipFill>
          <a:blip r:embed="rId7"/>
          <a:stretch>
            <a:fillRect/>
          </a:stretch>
        </p:blipFill>
        <p:spPr>
          <a:xfrm>
            <a:off x="1115616" y="1268759"/>
            <a:ext cx="1057672" cy="1057673"/>
          </a:xfrm>
          <a:prstGeom prst="rect">
            <a:avLst/>
          </a:prstGeom>
          <a:ln w="12700">
            <a:miter lim="400000"/>
          </a:ln>
        </p:spPr>
      </p:pic>
      <p:pic>
        <p:nvPicPr>
          <p:cNvPr id="187" name="image22.pdf"/>
          <p:cNvPicPr>
            <a:picLocks noChangeAspect="1"/>
          </p:cNvPicPr>
          <p:nvPr/>
        </p:nvPicPr>
        <p:blipFill>
          <a:blip r:embed="rId8"/>
          <a:stretch>
            <a:fillRect/>
          </a:stretch>
        </p:blipFill>
        <p:spPr>
          <a:xfrm>
            <a:off x="6876256" y="1268759"/>
            <a:ext cx="1052891" cy="1080121"/>
          </a:xfrm>
          <a:prstGeom prst="rect">
            <a:avLst/>
          </a:prstGeom>
          <a:ln w="12700">
            <a:miter lim="400000"/>
          </a:ln>
        </p:spPr>
      </p:pic>
      <p:pic>
        <p:nvPicPr>
          <p:cNvPr id="188" name="image23.pdf"/>
          <p:cNvPicPr>
            <a:picLocks noChangeAspect="1"/>
          </p:cNvPicPr>
          <p:nvPr/>
        </p:nvPicPr>
        <p:blipFill>
          <a:blip r:embed="rId9"/>
          <a:stretch>
            <a:fillRect/>
          </a:stretch>
        </p:blipFill>
        <p:spPr>
          <a:xfrm>
            <a:off x="4067943" y="2996951"/>
            <a:ext cx="1080121" cy="1077035"/>
          </a:xfrm>
          <a:prstGeom prst="rect">
            <a:avLst/>
          </a:prstGeom>
          <a:ln w="12700">
            <a:miter lim="400000"/>
          </a:ln>
        </p:spPr>
      </p:pic>
      <p:pic>
        <p:nvPicPr>
          <p:cNvPr id="189" name="image24.pdf"/>
          <p:cNvPicPr>
            <a:picLocks noChangeAspect="1"/>
          </p:cNvPicPr>
          <p:nvPr/>
        </p:nvPicPr>
        <p:blipFill>
          <a:blip r:embed="rId10"/>
          <a:stretch>
            <a:fillRect/>
          </a:stretch>
        </p:blipFill>
        <p:spPr>
          <a:xfrm>
            <a:off x="6876256" y="2996951"/>
            <a:ext cx="1080121" cy="1080121"/>
          </a:xfrm>
          <a:prstGeom prst="rect">
            <a:avLst/>
          </a:prstGeom>
          <a:ln w="12700">
            <a:miter lim="400000"/>
          </a:ln>
        </p:spPr>
      </p:pic>
      <p:pic>
        <p:nvPicPr>
          <p:cNvPr id="190" name="image25.pdf"/>
          <p:cNvPicPr>
            <a:picLocks noChangeAspect="1"/>
          </p:cNvPicPr>
          <p:nvPr/>
        </p:nvPicPr>
        <p:blipFill>
          <a:blip r:embed="rId11"/>
          <a:stretch>
            <a:fillRect/>
          </a:stretch>
        </p:blipFill>
        <p:spPr>
          <a:xfrm>
            <a:off x="4067943" y="1268759"/>
            <a:ext cx="1080121" cy="1080121"/>
          </a:xfrm>
          <a:prstGeom prst="rect">
            <a:avLst/>
          </a:prstGeom>
          <a:ln w="12700">
            <a:miter lim="400000"/>
          </a:ln>
        </p:spPr>
      </p:pic>
      <p:pic>
        <p:nvPicPr>
          <p:cNvPr id="191" name="image26.pdf"/>
          <p:cNvPicPr>
            <a:picLocks noChangeAspect="1"/>
          </p:cNvPicPr>
          <p:nvPr/>
        </p:nvPicPr>
        <p:blipFill>
          <a:blip r:embed="rId12"/>
          <a:stretch>
            <a:fillRect/>
          </a:stretch>
        </p:blipFill>
        <p:spPr>
          <a:xfrm>
            <a:off x="7956376" y="4869160"/>
            <a:ext cx="288033" cy="288033"/>
          </a:xfrm>
          <a:prstGeom prst="rect">
            <a:avLst/>
          </a:prstGeom>
          <a:ln w="12700">
            <a:miter lim="400000"/>
          </a:ln>
        </p:spPr>
      </p:pic>
      <p:pic>
        <p:nvPicPr>
          <p:cNvPr id="192" name="image27.pdf"/>
          <p:cNvPicPr>
            <a:picLocks noChangeAspect="1"/>
          </p:cNvPicPr>
          <p:nvPr/>
        </p:nvPicPr>
        <p:blipFill>
          <a:blip r:embed="rId13"/>
          <a:stretch>
            <a:fillRect/>
          </a:stretch>
        </p:blipFill>
        <p:spPr>
          <a:xfrm>
            <a:off x="2195735" y="1268759"/>
            <a:ext cx="936105" cy="296498"/>
          </a:xfrm>
          <a:prstGeom prst="rect">
            <a:avLst/>
          </a:prstGeom>
          <a:ln w="12700">
            <a:miter lim="400000"/>
          </a:ln>
        </p:spPr>
      </p:pic>
      <p:pic>
        <p:nvPicPr>
          <p:cNvPr id="193" name="image27.pdf"/>
          <p:cNvPicPr>
            <a:picLocks noChangeAspect="1"/>
          </p:cNvPicPr>
          <p:nvPr/>
        </p:nvPicPr>
        <p:blipFill>
          <a:blip r:embed="rId13"/>
          <a:stretch>
            <a:fillRect/>
          </a:stretch>
        </p:blipFill>
        <p:spPr>
          <a:xfrm>
            <a:off x="5148064" y="1268759"/>
            <a:ext cx="936105" cy="296498"/>
          </a:xfrm>
          <a:prstGeom prst="rect">
            <a:avLst/>
          </a:prstGeom>
          <a:ln w="12700">
            <a:miter lim="400000"/>
          </a:ln>
        </p:spPr>
      </p:pic>
      <p:pic>
        <p:nvPicPr>
          <p:cNvPr id="194" name="image27.pdf"/>
          <p:cNvPicPr>
            <a:picLocks noChangeAspect="1"/>
          </p:cNvPicPr>
          <p:nvPr/>
        </p:nvPicPr>
        <p:blipFill>
          <a:blip r:embed="rId13"/>
          <a:stretch>
            <a:fillRect/>
          </a:stretch>
        </p:blipFill>
        <p:spPr>
          <a:xfrm>
            <a:off x="2195735" y="2996951"/>
            <a:ext cx="936105" cy="296498"/>
          </a:xfrm>
          <a:prstGeom prst="rect">
            <a:avLst/>
          </a:prstGeom>
          <a:ln w="12700">
            <a:miter lim="400000"/>
          </a:ln>
        </p:spPr>
      </p:pic>
      <p:pic>
        <p:nvPicPr>
          <p:cNvPr id="195" name="image28.pdf"/>
          <p:cNvPicPr>
            <a:picLocks noChangeAspect="1"/>
          </p:cNvPicPr>
          <p:nvPr/>
        </p:nvPicPr>
        <p:blipFill>
          <a:blip r:embed="rId14"/>
          <a:stretch>
            <a:fillRect/>
          </a:stretch>
        </p:blipFill>
        <p:spPr>
          <a:xfrm>
            <a:off x="7956376" y="1268759"/>
            <a:ext cx="648073" cy="310754"/>
          </a:xfrm>
          <a:prstGeom prst="rect">
            <a:avLst/>
          </a:prstGeom>
          <a:ln w="12700">
            <a:miter lim="400000"/>
          </a:ln>
        </p:spPr>
      </p:pic>
      <p:pic>
        <p:nvPicPr>
          <p:cNvPr id="196" name="image29.pdf"/>
          <p:cNvPicPr>
            <a:picLocks noChangeAspect="1"/>
          </p:cNvPicPr>
          <p:nvPr/>
        </p:nvPicPr>
        <p:blipFill>
          <a:blip r:embed="rId15"/>
          <a:stretch>
            <a:fillRect/>
          </a:stretch>
        </p:blipFill>
        <p:spPr>
          <a:xfrm>
            <a:off x="7956376" y="2996951"/>
            <a:ext cx="648073" cy="311043"/>
          </a:xfrm>
          <a:prstGeom prst="rect">
            <a:avLst/>
          </a:prstGeom>
          <a:ln w="12700">
            <a:miter lim="400000"/>
          </a:ln>
        </p:spPr>
      </p:pic>
      <p:pic>
        <p:nvPicPr>
          <p:cNvPr id="197" name="image29.pdf"/>
          <p:cNvPicPr>
            <a:picLocks noChangeAspect="1"/>
          </p:cNvPicPr>
          <p:nvPr/>
        </p:nvPicPr>
        <p:blipFill>
          <a:blip r:embed="rId15"/>
          <a:stretch>
            <a:fillRect/>
          </a:stretch>
        </p:blipFill>
        <p:spPr>
          <a:xfrm>
            <a:off x="5148064" y="2996951"/>
            <a:ext cx="648073" cy="311043"/>
          </a:xfrm>
          <a:prstGeom prst="rect">
            <a:avLst/>
          </a:prstGeom>
          <a:ln w="12700">
            <a:miter lim="400000"/>
          </a:ln>
        </p:spPr>
      </p:pic>
      <p:pic>
        <p:nvPicPr>
          <p:cNvPr id="198" name="image26.pdf"/>
          <p:cNvPicPr>
            <a:picLocks noChangeAspect="1"/>
          </p:cNvPicPr>
          <p:nvPr/>
        </p:nvPicPr>
        <p:blipFill>
          <a:blip r:embed="rId12"/>
          <a:stretch>
            <a:fillRect/>
          </a:stretch>
        </p:blipFill>
        <p:spPr>
          <a:xfrm>
            <a:off x="5148064" y="4869160"/>
            <a:ext cx="288033" cy="288033"/>
          </a:xfrm>
          <a:prstGeom prst="rect">
            <a:avLst/>
          </a:prstGeom>
          <a:ln w="12700">
            <a:miter lim="400000"/>
          </a:ln>
        </p:spPr>
      </p:pic>
      <p:pic>
        <p:nvPicPr>
          <p:cNvPr id="199" name="image27.pdf"/>
          <p:cNvPicPr>
            <a:picLocks noChangeAspect="1"/>
          </p:cNvPicPr>
          <p:nvPr/>
        </p:nvPicPr>
        <p:blipFill>
          <a:blip r:embed="rId13"/>
          <a:stretch>
            <a:fillRect/>
          </a:stretch>
        </p:blipFill>
        <p:spPr>
          <a:xfrm>
            <a:off x="2195735" y="4797152"/>
            <a:ext cx="936105" cy="296498"/>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1906</Words>
  <Application>Microsoft Office PowerPoint</Application>
  <PresentationFormat>Diavetítés a képernyőre (4:3 oldalarány)</PresentationFormat>
  <Paragraphs>150</Paragraphs>
  <Slides>13</Slides>
  <Notes>10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13</vt:i4>
      </vt:variant>
    </vt:vector>
  </HeadingPairs>
  <TitlesOfParts>
    <vt:vector size="16" baseType="lpstr">
      <vt:lpstr>Arial</vt:lpstr>
      <vt:lpstr>Calibri</vt:lpstr>
      <vt:lpstr>Тема Office</vt:lpstr>
      <vt:lpstr>PowerPoint-bemutató</vt:lpstr>
      <vt:lpstr>Az ókortól napjainkig</vt:lpstr>
      <vt:lpstr>Metil-szulfonil metán  (МSМ)</vt:lpstr>
      <vt:lpstr>A kén szerepe a szervezetben</vt:lpstr>
      <vt:lpstr>A kén természetes forrásai  a szervezet számára</vt:lpstr>
      <vt:lpstr>A természet apró csodája – a biotin</vt:lpstr>
      <vt:lpstr>С-vitamin </vt:lpstr>
      <vt:lpstr>Szinergikus hármas szövetség</vt:lpstr>
      <vt:lpstr>Az alkotóelemek tulajdonságai</vt:lpstr>
      <vt:lpstr>MSM Coral Club</vt:lpstr>
      <vt:lpstr>A 3 egymást erősítő komponensből álló készítmény </vt:lpstr>
      <vt:lpstr>Klubtagsággal járó előnyök</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Zofiya Beh-Nemeth</dc:creator>
  <cp:lastModifiedBy>Klaudia Korpash</cp:lastModifiedBy>
  <cp:revision>3</cp:revision>
  <dcterms:modified xsi:type="dcterms:W3CDTF">2022-05-24T10:07:25Z</dcterms:modified>
</cp:coreProperties>
</file>