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78" autoAdjust="0"/>
  </p:normalViewPr>
  <p:slideViewPr>
    <p:cSldViewPr snapToGrid="0">
      <p:cViewPr varScale="1">
        <p:scale>
          <a:sx n="97" d="100"/>
          <a:sy n="97" d="100"/>
        </p:scale>
        <p:origin x="20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098729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Ismerős Önnek?</a:t>
            </a:r>
          </a:p>
          <a:p>
            <a:endParaRPr/>
          </a:p>
          <a:p>
            <a:pPr>
              <a:defRPr b="1"/>
            </a:pPr>
            <a:r>
              <a:t>Gyomorpanaszok (képre mutatás)</a:t>
            </a:r>
          </a:p>
          <a:p>
            <a:endParaRPr/>
          </a:p>
          <a:p>
            <a:r>
              <a:t>puffadás</a:t>
            </a:r>
          </a:p>
          <a:p>
            <a:r>
              <a:t>gyomorkorgás</a:t>
            </a:r>
          </a:p>
          <a:p>
            <a:r>
              <a:t>gyomorfájdalmak</a:t>
            </a:r>
          </a:p>
          <a:p>
            <a:r>
              <a:t>székrekedés / hasmenés</a:t>
            </a:r>
          </a:p>
          <a:p>
            <a:r>
              <a:t>émelygés / hányás</a:t>
            </a:r>
          </a:p>
          <a:p>
            <a:r>
              <a:t>étvágytalanság</a:t>
            </a:r>
          </a:p>
          <a:p>
            <a:endParaRPr/>
          </a:p>
          <a:p>
            <a:pPr>
              <a:defRPr b="1"/>
            </a:pPr>
            <a:r>
              <a:t> </a:t>
            </a:r>
          </a:p>
          <a:p>
            <a:pPr>
              <a:defRPr b="1"/>
            </a:pPr>
            <a:r>
              <a:t>Váratlan allergiás tünetek megszokott élelmiszerekre (képre mutatás):</a:t>
            </a:r>
          </a:p>
          <a:p>
            <a:r>
              <a:t>kiütés</a:t>
            </a:r>
          </a:p>
          <a:p>
            <a:r>
              <a:t>nátha</a:t>
            </a:r>
          </a:p>
          <a:p>
            <a:r>
              <a:t>tüsszögés</a:t>
            </a:r>
          </a:p>
          <a:p>
            <a:r>
              <a:t>bőrviszketés</a:t>
            </a:r>
          </a:p>
          <a:p>
            <a:pPr>
              <a:defRPr b="1"/>
            </a:pPr>
            <a:r>
              <a:t> </a:t>
            </a:r>
          </a:p>
          <a:p>
            <a:pPr>
              <a:defRPr b="1"/>
            </a:pPr>
            <a:r>
              <a:t>És következményképpen – a méreganyagok által kiváltott általános rossz közérzet (képre mutatás) :</a:t>
            </a:r>
          </a:p>
          <a:p>
            <a:endParaRPr/>
          </a:p>
          <a:p>
            <a:r>
              <a:t>alvási zavarok</a:t>
            </a:r>
          </a:p>
          <a:p>
            <a:r>
              <a:t>gyengeség</a:t>
            </a:r>
          </a:p>
          <a:p>
            <a:r>
              <a:t>fáradékonyság</a:t>
            </a:r>
          </a:p>
          <a:p>
            <a:r>
              <a:t>fejfájás normális vérnyomás érték mellett is</a:t>
            </a:r>
          </a:p>
          <a:p>
            <a:r>
              <a:t>étvágytalanság</a:t>
            </a:r>
          </a:p>
          <a:p>
            <a:r>
              <a:t>hőemelkedés diszbakteriózis esetén (kóros baktériumok megjelenése a bélrendszerben) akár 38 C-fokig</a:t>
            </a:r>
          </a:p>
          <a:p>
            <a:r>
              <a:t>.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5144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Különböző orvosi források szerint a föld népességének mintegy 80-90%-a tapasztalja meg élete során a diszbakteriózis tüneteit (a bélrendszer mikroflóra egyensúlyának zavarai) kortól függetlenül.</a:t>
            </a:r>
          </a:p>
          <a:p>
            <a:endParaRPr/>
          </a:p>
          <a:p>
            <a:r>
              <a:t>A diszbakteriózis – azaz, a hasznos bél mikroflóra összetétel károsodása felnőttek és gyermekek esetében – a legkülönbözőbb tényezők hatására kialakulhat: mesterséges táplálás, az immunrendszer gyengülése, helytelen táplálkozás, stressz, antibiotikum szedése, krónikus emésztőrendszerei megbetegedés, a bélrendszer fertőző betegségei.</a:t>
            </a:r>
          </a:p>
          <a:p>
            <a:endParaRPr/>
          </a:p>
          <a:p>
            <a:r>
              <a:t>Mivel a bélrendszer fontos szerepet tölt be szervezetünkben (az étel megemésztése, a vitaminok és ásvány sók kiválasztása és felszívása, az immunvédekezés serkentése, az anyagcsere), annak bármilyen károsodása rendkívül kedvezőtlen hatással van szervezetünk egészére.</a:t>
            </a:r>
          </a:p>
        </p:txBody>
      </p:sp>
    </p:spTree>
    <p:extLst>
      <p:ext uri="{BB962C8B-B14F-4D97-AF65-F5344CB8AC3E}">
        <p14:creationId xmlns:p14="http://schemas.microsoft.com/office/powerpoint/2010/main" val="252694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„Késsel és villával ássuk meg saját sírunkat!” – Írta a neves amerikai táplálkozási szakértő Paul C. Bragg.</a:t>
            </a:r>
          </a:p>
          <a:p>
            <a:r>
              <a:t>A kutatások eredményeire támaszkodva kijelenthető, hogy a modern ember és különösen a nagyvárosi népesség radikálisan megváltozott étkezési szokásai a diszbakteriózis kialakulásának fő oka. </a:t>
            </a:r>
          </a:p>
          <a:p>
            <a:endParaRPr/>
          </a:p>
          <a:p>
            <a:endParaRPr/>
          </a:p>
          <a:p>
            <a:r>
              <a:t>Mindig rohanunk és ritkán szentelünk kellő figyelmet az étkezésünknek. Gyorsan elfogyasztunk egy péksüteményt, szendvicset, vagy leves porból készült levest és már rohanunk is tovább. Étrendünkben sok a zsír és szénhidrát, és vészesen kevés a növényi rost, amelyek egyébként annyira fontosak a bélrendszer egészséges mikroflórájának helyreállítására és megőrzésére.</a:t>
            </a:r>
          </a:p>
          <a:p>
            <a:endParaRPr/>
          </a:p>
          <a:p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6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Érdekes tény, hogy genetikailag mi gyűjtögető és vadászó lények vagyunk, és genotípusunknak nagy mennyiségű ételrostban és prebiotikumban gazdag növényi étel felel meg.</a:t>
            </a:r>
          </a:p>
          <a:p>
            <a:r>
              <a:t>Ismeretes, hogy a régen élt emberek naponta mintegy 200g (!) különféle ételrostot - és ebben többek közt akár 50g inulint (prebiotikum, a bélrendszer hasznos lakto- és bifidobaktériumainak legjobb tápanyaga) fogyasztottak el.</a:t>
            </a:r>
          </a:p>
          <a:p>
            <a:endParaRPr/>
          </a:p>
          <a:p>
            <a:r>
              <a:t>A legtöbb fejlett országban a statisztikák szerint a napi ételrost bevitel 20g alatti, a prebiotikumé pedig nem haladja meg a 2-4 g-ot!</a:t>
            </a:r>
          </a:p>
        </p:txBody>
      </p:sp>
    </p:spTree>
    <p:extLst>
      <p:ext uri="{BB962C8B-B14F-4D97-AF65-F5344CB8AC3E}">
        <p14:creationId xmlns:p14="http://schemas.microsoft.com/office/powerpoint/2010/main" val="284366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Bélrendszerünk egészséges mikroflórájáért az alábbi összetevők felelnek:</a:t>
            </a:r>
          </a:p>
          <a:p>
            <a:pPr>
              <a:defRPr b="1"/>
            </a:pPr>
            <a:endParaRPr/>
          </a:p>
          <a:p>
            <a:pPr>
              <a:defRPr b="1"/>
            </a:pPr>
            <a:r>
              <a:t>Probiotikumok: </a:t>
            </a:r>
            <a:r>
              <a:rPr b="0"/>
              <a:t>- élő organizmusok, amelyek a szervezet alapvető mikroflóráját alkotják, biztosítják a hasznos baktériumok optimális összetételét, meggátolják a kóros baktériumok elszaporodását az emésztőrendszerben, javítják a szervezet funkcióit. A probiotikumok közül a legaktívabbak és leghasznosabbak – a bifidobaktériumok (longum) és a laktobaktériumok (acidophilus).</a:t>
            </a:r>
          </a:p>
          <a:p>
            <a:r>
              <a:t>  </a:t>
            </a:r>
          </a:p>
          <a:p>
            <a:pPr>
              <a:defRPr b="1"/>
            </a:pPr>
            <a:r>
              <a:t>A bifidobaktériumok (Bifidobacterium longum)</a:t>
            </a:r>
            <a:r>
              <a:rPr b="0"/>
              <a:t> – a bélrendszerünk mikroflórájában legnagyobb mennyiségben jelen levő baktériumok, a szoptatós gyermekek mikroflórájában mennyiségük eléri a 80–90%-ot. Ezek a baktériumok meggátolják a káros és potenciálisan kárt okozó baktériumok elszaporodását és növekedését az emésztőrendszerben, megvédve a szervezetet a belek felfúvódásától és a bélfertőzésektől. Más hasznos mikroorganizmusokkal együtt részt vesznek az emésztés folyamatában, felgyorsítva a fehérjék és a szénhidrátok lebontását, és javítva a tápanyagok felszívódását, saját enzimeket választanak ki az étel tökéletes megemésztésére.</a:t>
            </a:r>
          </a:p>
          <a:p>
            <a:r>
              <a:t>A bifidobaktériumok részt vesznek számos vitamin – pl. K-vitamin, B</a:t>
            </a:r>
            <a:r>
              <a:rPr baseline="-25000"/>
              <a:t>3</a:t>
            </a:r>
            <a:r>
              <a:t>- és В</a:t>
            </a:r>
            <a:r>
              <a:rPr baseline="-25000"/>
              <a:t>9</a:t>
            </a:r>
            <a:r>
              <a:t>-vitaminok – és pótolhatatlan aminosavak szintézisében, elősegítik a kalcium és D-vitamin jobb felszívódását. Ezek a baktériumok aktív tejsav termelők, amely szintén gátolja az emésztőrendszer kórós baktériumainak szaporodását. A bifidobaktériumoknak köszönhetően a szervezetben csökkennek az allergiás reakciók, erősödik az immunrendszer, normális működésűvé válik az emésztőrendszer.</a:t>
            </a:r>
          </a:p>
          <a:p>
            <a:endParaRPr/>
          </a:p>
          <a:p>
            <a:r>
              <a:t> </a:t>
            </a:r>
          </a:p>
          <a:p>
            <a:pPr>
              <a:defRPr b="1"/>
            </a:pPr>
            <a:r>
              <a:t>A laktobaktériumok (Lactobacillus acidophilus)</a:t>
            </a:r>
            <a:r>
              <a:rPr b="0"/>
              <a:t> ellentétben a bifidobaktériumokkal az emésztőrendszer minden részében megtalálhatóak. Maga a szó latinul a „tejben élő baktériumot” jelenti. Valójában a laktobaktériumnak semmi köze a tejtermékekhez. Ellenkezőleg, ezeket a mikroorganizmusokat speciálisan adják hozzá a sajtokhoz, kefirhez, joghurthoz, aludttejhez hogy jó tejtermékeket állíthassunk elő.</a:t>
            </a:r>
          </a:p>
          <a:p>
            <a:endParaRPr b="0"/>
          </a:p>
          <a:p>
            <a:r>
              <a:t>A laktobaktériumok mindenek előtt a nem kevésbé fontos bifidobaktériumok normális működéséhez elengedhetetlenek. Sok kísérlet támasztja alá, hogy laktobaktériumok hiányában vagy azok elégtelen száma esetén a bélrendszerben előbb vagy utóbb észrevehetően csökken a bifidobaktériumok száma.</a:t>
            </a:r>
          </a:p>
          <a:p>
            <a:endParaRPr/>
          </a:p>
          <a:p>
            <a:r>
              <a:t>Hasonlatosan a bifidobaktériumokhoz, a laktobaktériumok elpusztítják a káros baktériumokat és szabályozzák a hasznos baktériumflórát. Hatásosan megbirkóznak a veszélyes és a gyomorhurut és gyomorfekély kialakulásáért felelős helicobaktériumokkal (helicobacter pylori), a candidákkal, sztreptokokkuszokkal és stafilokokkuszokkal.</a:t>
            </a:r>
          </a:p>
          <a:p>
            <a:r>
              <a:t> </a:t>
            </a:r>
          </a:p>
          <a:p>
            <a:r>
              <a:t> A laktobaktériumok egyik legfontosabb szerepe az  immunrendszer támogatása.  Egyfelől odatapadnak a vastagbél hámszövetéhez, növelve annak ellenálló képességét és védelmét. Másrészről részt vesznek az immunsejtek képződésében, aminek eredményeképpen növekszik a szervezet ellenálló képessége különböző behatásokkal szemben (pl. légúti fertőzések) és szinten tartják az egészséges immunrendszert.</a:t>
            </a:r>
          </a:p>
          <a:p>
            <a:endParaRPr/>
          </a:p>
          <a:p>
            <a:r>
              <a:t>Mindkét baktériumtípus (bifido- és lakto) közreműködnek a szervezet méregtelenítési folyamataiban, csökkentve a gyógyszermérgezéseknek, a nem minőségi ételek fogyasztásának, a meteorizmusnak, a gyomorterhelésnek, az émelygésnek a hatásait.</a:t>
            </a:r>
          </a:p>
          <a:p>
            <a:r>
              <a:t>  </a:t>
            </a:r>
          </a:p>
          <a:p>
            <a:pPr>
              <a:defRPr b="1"/>
            </a:pPr>
            <a:r>
              <a:t>Prebiotikumok </a:t>
            </a:r>
            <a:r>
              <a:rPr b="0"/>
              <a:t>– növényi rostok vagy más szóval oldhatatlan cellulóz rostok (a legtöbb növényben megtalálható), amelyeknek jótékony hatásuk van a szervezet mikroflórájára. A prebiotikum szót először Glenn Gibson professzor használta 1995-ben (Reading egyetem, Anglia). Ő a következő meghatározást adta a kifejezésre: a prebiotikumok – emészthető étel összetevők, amelyek javítják egészségünket a vastagbélben található egy vagy néhány hasznos baktérium növekedésének és aktivitásának szelektív stimulálásával. Később M.B. Roberfroid doktor (2007) a prebiotikumokat, mint a bélrendszer mikroorganizmusainak szelektíven emészthető étel komponenseit határozta meg, amelyek megváltoztatják a mikroflóra összetételét és aktivitását, és ezzel hozzájárulnak a közérzet javításához.</a:t>
            </a:r>
          </a:p>
        </p:txBody>
      </p:sp>
    </p:spTree>
    <p:extLst>
      <p:ext uri="{BB962C8B-B14F-4D97-AF65-F5344CB8AC3E}">
        <p14:creationId xmlns:p14="http://schemas.microsoft.com/office/powerpoint/2010/main" val="206925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 Önnek:</a:t>
            </a:r>
          </a:p>
          <a:p>
            <a:endParaRPr/>
          </a:p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meteorizmusa, </a:t>
            </a:r>
          </a:p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hasi puffadása,</a:t>
            </a:r>
          </a:p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rendszertelen bélműködése 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(székrekedés, hasmenés vagy mindkettő),</a:t>
            </a:r>
          </a:p>
          <a:p>
            <a:r>
              <a:t>rossz közérzete antibiotikum szedése után,</a:t>
            </a:r>
          </a:p>
          <a:p>
            <a:r>
              <a:t>allergiája, bőrkiütése,</a:t>
            </a:r>
          </a:p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krónikus emésztőrendszeri megbetegedése</a:t>
            </a:r>
            <a:r>
              <a: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rPr>
              <a:t>, </a:t>
            </a:r>
          </a:p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ételmérgezése vagy bélfertőzése,</a:t>
            </a:r>
          </a:p>
          <a:p>
            <a:r>
              <a:t>anyagcsere zavara,</a:t>
            </a:r>
          </a:p>
          <a:p>
            <a:r>
              <a:t>nem kiegyensúlyozott tápanyag bevitele (vitaminban, ásványi anyagokban, rostokban szegény)</a:t>
            </a:r>
          </a:p>
          <a:p>
            <a:r>
              <a:t>van,</a:t>
            </a:r>
          </a:p>
          <a:p>
            <a:r>
              <a:t>mi a teendő? </a:t>
            </a:r>
          </a:p>
          <a:p>
            <a:r>
              <a:t>Hogyan védjük meg a bélrendszerünk mikroflóráját és hogyan lássuk el az összes szükséges mikroorganizmussal a megfelelő összetételben ?</a:t>
            </a:r>
          </a:p>
        </p:txBody>
      </p:sp>
    </p:spTree>
    <p:extLst>
      <p:ext uri="{BB962C8B-B14F-4D97-AF65-F5344CB8AC3E}">
        <p14:creationId xmlns:p14="http://schemas.microsoft.com/office/powerpoint/2010/main" val="3327977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A Coral Club kitűnő megoldást kínál:</a:t>
            </a:r>
          </a:p>
          <a:p>
            <a:endParaRPr/>
          </a:p>
          <a:p>
            <a:pPr>
              <a:defRPr b="1"/>
            </a:pPr>
            <a:r>
              <a:t>Super–Flora </a:t>
            </a:r>
            <a:r>
              <a:rPr b="0"/>
              <a:t>-  kiváló hatékonyságú szinbiotikum, amely a probiotikumok (Bifidobacterium longum és Lactobacillus acidophiluss) és a prebiotikumok (inulin) kiegyensúlyozott kombinációjával hatékonyan védi és tartja egészségesen a bélrendszer mikroflóráját. A lakto- és bifidobaktérium aránya megfelel az emésztőrendszeri követelményeknek, inulin tartalmának köszönhetően pedig megnöveli a probiotikumok hatékonyságát és fontos szempontként elősegíti a saját mikroflóra fejlődését.</a:t>
            </a:r>
          </a:p>
          <a:p>
            <a:endParaRPr b="0"/>
          </a:p>
          <a:p>
            <a:r>
              <a:t>„Super-Flora”- a legújabb megoldás a diszbakteriózis problémájának kezelésében. A termék a legkiválóbb minőségű alapanyagokból, a legkorszerűbb gyártási technológiával, a GNP minőségbiztosítása gyakorlat és a vonatkozó minőségi szabványok figyelembe vételével készült.</a:t>
            </a:r>
          </a:p>
          <a:p>
            <a:r>
              <a:t> </a:t>
            </a:r>
          </a:p>
          <a:p>
            <a:r>
              <a:t> 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9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 Coral Club Super-Flora terméke: 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Helyreállítja a bélrendszer mikroflóra egészségét </a:t>
            </a:r>
            <a:endParaRPr b="1" i="1"/>
          </a:p>
          <a:p>
            <a:pPr marL="171450" indent="-171450">
              <a:buSzPct val="100000"/>
              <a:buFont typeface="Arial"/>
              <a:buChar char="•"/>
            </a:pPr>
            <a:r>
              <a:t>Megelőzi a diszbakteriózis, meteorizmus, nehéz gyomorérzet kialakulását</a:t>
            </a:r>
            <a:endParaRPr b="1" i="1"/>
          </a:p>
          <a:p>
            <a:pPr marL="171450" indent="-171450">
              <a:buSzPct val="100000"/>
              <a:buFont typeface="Arial"/>
              <a:buChar char="•"/>
            </a:pPr>
            <a:r>
              <a:t>Javítja az emésztést és anyagcserét</a:t>
            </a:r>
            <a:endParaRPr b="1" i="1"/>
          </a:p>
          <a:p>
            <a:pPr marL="171450" indent="-171450">
              <a:buSzPct val="100000"/>
              <a:buFont typeface="Arial"/>
              <a:buChar char="•"/>
            </a:pPr>
            <a:r>
              <a:t>Segíti a hasznos tápanyagok felszívódását</a:t>
            </a:r>
          </a:p>
          <a:p>
            <a:pPr marL="171450" indent="-171450">
              <a:buSzPct val="100000"/>
              <a:buFont typeface="Arial"/>
              <a:buChar char="•"/>
            </a:pPr>
            <a:r>
              <a:t>Segíti a bélrendszer saját, egészséges mikroflórájának fejlődését</a:t>
            </a:r>
            <a:endParaRPr b="1" i="1"/>
          </a:p>
          <a:p>
            <a:pPr marL="171450" indent="-171450">
              <a:buSzPct val="100000"/>
              <a:buFont typeface="Arial"/>
              <a:buChar char="•"/>
            </a:pPr>
            <a:r>
              <a:t>Hasznos ételmérgezések esetén vagy allergiás reakcióknál, bélfertőzéseknél</a:t>
            </a:r>
            <a:endParaRPr b="1" i="1"/>
          </a:p>
        </p:txBody>
      </p:sp>
    </p:spTree>
    <p:extLst>
      <p:ext uri="{BB962C8B-B14F-4D97-AF65-F5344CB8AC3E}">
        <p14:creationId xmlns:p14="http://schemas.microsoft.com/office/powerpoint/2010/main" val="43694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Образец текста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Образец текста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Образец текста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jpeg" descr="b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899591" y="2495898"/>
            <a:ext cx="7416826" cy="1362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Super-Flora</a:t>
            </a:r>
          </a:p>
        </p:txBody>
      </p:sp>
      <p:sp>
        <p:nvSpPr>
          <p:cNvPr id="114" name="Shape 114"/>
          <p:cNvSpPr/>
          <p:nvPr/>
        </p:nvSpPr>
        <p:spPr>
          <a:xfrm>
            <a:off x="827583" y="4056135"/>
            <a:ext cx="7488833" cy="47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Az emésztőrendszer egészséges mikroflórája</a:t>
            </a:r>
          </a:p>
        </p:txBody>
      </p:sp>
      <p:pic>
        <p:nvPicPr>
          <p:cNvPr id="115" name="image2.png" descr="cci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9" y="885859"/>
            <a:ext cx="1512169" cy="1032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15.jpeg" descr="SUPERFLORA_PRODU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"/>
            <a:ext cx="916229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56207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58951">
              <a:defRPr sz="3237">
                <a:solidFill>
                  <a:srgbClr val="FFFFFF"/>
                </a:solidFill>
              </a:defRPr>
            </a:lvl1pPr>
          </a:lstStyle>
          <a:p>
            <a:r>
              <a:t>A klubtagság előnye</a:t>
            </a:r>
          </a:p>
        </p:txBody>
      </p:sp>
      <p:grpSp>
        <p:nvGrpSpPr>
          <p:cNvPr id="194" name="Group 194"/>
          <p:cNvGrpSpPr/>
          <p:nvPr/>
        </p:nvGrpSpPr>
        <p:grpSpPr>
          <a:xfrm>
            <a:off x="4067942" y="2996951"/>
            <a:ext cx="3096346" cy="1026300"/>
            <a:chOff x="-1" y="0"/>
            <a:chExt cx="3096345" cy="1026299"/>
          </a:xfrm>
        </p:grpSpPr>
        <p:pic>
          <p:nvPicPr>
            <p:cNvPr id="191" name="image16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808314" cy="10262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2" name="Shape 192"/>
            <p:cNvSpPr/>
            <p:nvPr/>
          </p:nvSpPr>
          <p:spPr>
            <a:xfrm>
              <a:off x="288031" y="35420"/>
              <a:ext cx="2808313" cy="412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200">
                  <a:solidFill>
                    <a:srgbClr val="D9D9D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klubára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288031" y="394300"/>
              <a:ext cx="2442644" cy="553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300789" indent="-300789">
                <a:buSzPct val="100000"/>
                <a:buChar char="-"/>
                <a:defRPr sz="3000">
                  <a:solidFill>
                    <a:srgbClr val="F2F2F2"/>
                  </a:solidFill>
                </a:defRPr>
              </a:lvl1pPr>
            </a:lstStyle>
            <a:p>
              <a:pPr marL="0" indent="0">
                <a:buNone/>
              </a:pPr>
              <a:r>
                <a:rPr lang="hu-HU" dirty="0"/>
                <a:t>20 f.e.*</a:t>
              </a:r>
              <a:endParaRPr dirty="0"/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4283459" y="1683965"/>
            <a:ext cx="3168354" cy="914035"/>
            <a:chOff x="0" y="0"/>
            <a:chExt cx="3168353" cy="914034"/>
          </a:xfrm>
        </p:grpSpPr>
        <p:sp>
          <p:nvSpPr>
            <p:cNvPr id="195" name="Shape 195"/>
            <p:cNvSpPr/>
            <p:nvPr/>
          </p:nvSpPr>
          <p:spPr>
            <a:xfrm>
              <a:off x="0" y="0"/>
              <a:ext cx="3168353" cy="412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200">
                  <a:solidFill>
                    <a:srgbClr val="D9D9D9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Kisker. ára:</a:t>
              </a:r>
            </a:p>
          </p:txBody>
        </p:sp>
        <p:sp>
          <p:nvSpPr>
            <p:cNvPr id="196" name="Shape 196"/>
            <p:cNvSpPr/>
            <p:nvPr/>
          </p:nvSpPr>
          <p:spPr>
            <a:xfrm>
              <a:off x="0" y="360039"/>
              <a:ext cx="2664297" cy="553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000">
                  <a:solidFill>
                    <a:srgbClr val="F2F2F2"/>
                  </a:solidFill>
                </a:defRPr>
              </a:lvl1pPr>
            </a:lstStyle>
            <a:p>
              <a:r>
                <a:rPr lang="hu-HU" dirty="0"/>
                <a:t>25 f.e.*</a:t>
              </a:r>
            </a:p>
          </p:txBody>
        </p:sp>
      </p:grpSp>
      <p:sp>
        <p:nvSpPr>
          <p:cNvPr id="198" name="Shape 198"/>
          <p:cNvSpPr/>
          <p:nvPr/>
        </p:nvSpPr>
        <p:spPr>
          <a:xfrm>
            <a:off x="4355975" y="4437112"/>
            <a:ext cx="2592290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2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Bónusz</a:t>
            </a:r>
            <a:r>
              <a:rPr dirty="0"/>
              <a:t> </a:t>
            </a:r>
            <a:r>
              <a:rPr dirty="0" err="1"/>
              <a:t>pontszám</a:t>
            </a:r>
            <a:r>
              <a:rPr dirty="0"/>
              <a:t>:</a:t>
            </a:r>
          </a:p>
        </p:txBody>
      </p:sp>
      <p:sp>
        <p:nvSpPr>
          <p:cNvPr id="199" name="Shape 199"/>
          <p:cNvSpPr/>
          <p:nvPr/>
        </p:nvSpPr>
        <p:spPr>
          <a:xfrm>
            <a:off x="4355975" y="4795990"/>
            <a:ext cx="2088233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>
                <a:solidFill>
                  <a:srgbClr val="F2F2F2"/>
                </a:solidFill>
              </a:defRPr>
            </a:lvl1pPr>
          </a:lstStyle>
          <a:p>
            <a:r>
              <a:t>13</a:t>
            </a:r>
          </a:p>
        </p:txBody>
      </p:sp>
      <p:pic>
        <p:nvPicPr>
          <p:cNvPr id="13" name="Picture 2" descr="Super Fl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62" y="1489166"/>
            <a:ext cx="2255066" cy="42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BBF39CF-EEEE-7527-6CA2-C9AB955C538B}"/>
              </a:ext>
            </a:extLst>
          </p:cNvPr>
          <p:cNvSpPr txBox="1"/>
          <p:nvPr/>
        </p:nvSpPr>
        <p:spPr>
          <a:xfrm>
            <a:off x="457200" y="6125497"/>
            <a:ext cx="3349633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1050" i="1" dirty="0">
                <a:solidFill>
                  <a:srgbClr val="D9D9D9"/>
                </a:solidFill>
                <a:latin typeface="Arial"/>
                <a:cs typeface="Arial"/>
              </a:rPr>
              <a:t>*Aktuális váltási árfolyamot keresse kirendeltségünkön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899591" y="2279874"/>
            <a:ext cx="7416826" cy="1362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0">
                <a:solidFill>
                  <a:srgbClr val="01ABD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Super-Flora</a:t>
            </a:r>
          </a:p>
        </p:txBody>
      </p:sp>
      <p:sp>
        <p:nvSpPr>
          <p:cNvPr id="202" name="Shape 202"/>
          <p:cNvSpPr/>
          <p:nvPr/>
        </p:nvSpPr>
        <p:spPr>
          <a:xfrm>
            <a:off x="827583" y="3768102"/>
            <a:ext cx="7488833" cy="473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algn="ctr">
              <a:defRPr sz="2700">
                <a:solidFill>
                  <a:srgbClr val="01ABD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Az emésztőrendszer egészséges mikroflórája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67543" y="332655"/>
            <a:ext cx="8229601" cy="64807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Ismerős Önnek?</a:t>
            </a:r>
          </a:p>
        </p:txBody>
      </p:sp>
      <p:sp>
        <p:nvSpPr>
          <p:cNvPr id="118" name="Shape 118"/>
          <p:cNvSpPr/>
          <p:nvPr/>
        </p:nvSpPr>
        <p:spPr>
          <a:xfrm>
            <a:off x="395535" y="4261151"/>
            <a:ext cx="2448274" cy="1049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01B7CB"/>
                </a:solidFill>
              </a:defRPr>
            </a:pPr>
            <a:r>
              <a:t>•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meghülés</a:t>
            </a:r>
          </a:p>
          <a:p>
            <a:pPr>
              <a:defRPr sz="1600">
                <a:solidFill>
                  <a:srgbClr val="01B7CB"/>
                </a:solidFill>
              </a:defRPr>
            </a:pPr>
            <a:r>
              <a:t>•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tüsszögés</a:t>
            </a:r>
          </a:p>
          <a:p>
            <a:pPr>
              <a:defRPr sz="1400">
                <a:solidFill>
                  <a:srgbClr val="01B7CB"/>
                </a:solidFill>
              </a:defRPr>
            </a:pPr>
            <a:r>
              <a:t>•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16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viszketés</a:t>
            </a:r>
          </a:p>
          <a:p>
            <a:pPr>
              <a:defRPr sz="1400">
                <a:solidFill>
                  <a:srgbClr val="01B7CB"/>
                </a:solidFill>
              </a:defRPr>
            </a:pPr>
            <a:r>
              <a:t>•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16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bőrtünetek</a:t>
            </a:r>
          </a:p>
        </p:txBody>
      </p:sp>
      <p:sp>
        <p:nvSpPr>
          <p:cNvPr id="119" name="Shape 119"/>
          <p:cNvSpPr/>
          <p:nvPr/>
        </p:nvSpPr>
        <p:spPr>
          <a:xfrm>
            <a:off x="3059831" y="4261151"/>
            <a:ext cx="3024338" cy="1354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01B7CB"/>
                </a:solidFill>
              </a:defRPr>
            </a:pPr>
            <a:r>
              <a:t>• </a:t>
            </a:r>
            <a:r>
              <a:rPr sz="1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alvási zavarok</a:t>
            </a:r>
          </a:p>
          <a:p>
            <a:pPr>
              <a:defRPr sz="1600">
                <a:solidFill>
                  <a:srgbClr val="01B7CB"/>
                </a:solidFill>
              </a:defRPr>
            </a:pPr>
            <a:r>
              <a:t>• </a:t>
            </a:r>
            <a:r>
              <a:rPr sz="1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gyengeség</a:t>
            </a:r>
          </a:p>
          <a:p>
            <a:pPr>
              <a:defRPr sz="1600">
                <a:solidFill>
                  <a:srgbClr val="01B7CB"/>
                </a:solidFill>
              </a:defRPr>
            </a:pPr>
            <a:r>
              <a:t>• </a:t>
            </a:r>
            <a:r>
              <a:rPr sz="1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fáradékonyság</a:t>
            </a:r>
          </a:p>
          <a:p>
            <a:pPr>
              <a:defRPr sz="1600">
                <a:solidFill>
                  <a:srgbClr val="01B7CB"/>
                </a:solidFill>
              </a:defRPr>
            </a:pPr>
            <a:r>
              <a:t>• </a:t>
            </a:r>
            <a:r>
              <a:rPr sz="1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fejfájás</a:t>
            </a:r>
          </a:p>
          <a:p>
            <a:pPr>
              <a:defRPr sz="1600">
                <a:solidFill>
                  <a:srgbClr val="01B7CB"/>
                </a:solidFill>
              </a:defRPr>
            </a:pPr>
            <a:r>
              <a:t>• </a:t>
            </a:r>
            <a:r>
              <a:rPr sz="1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hőemelkedés</a:t>
            </a:r>
          </a:p>
        </p:txBody>
      </p:sp>
      <p:sp>
        <p:nvSpPr>
          <p:cNvPr id="120" name="Shape 120"/>
          <p:cNvSpPr/>
          <p:nvPr/>
        </p:nvSpPr>
        <p:spPr>
          <a:xfrm>
            <a:off x="6372199" y="4215279"/>
            <a:ext cx="2592289" cy="1862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01B7CB"/>
                </a:solidFill>
              </a:defRPr>
            </a:pPr>
            <a:r>
              <a:t>• </a:t>
            </a:r>
            <a:r>
              <a:rPr sz="1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puffadás</a:t>
            </a:r>
          </a:p>
          <a:p>
            <a:pPr>
              <a:defRPr sz="1600">
                <a:solidFill>
                  <a:srgbClr val="01B7CB"/>
                </a:solidFill>
              </a:defRPr>
            </a:pPr>
            <a:r>
              <a:t>• </a:t>
            </a:r>
            <a:r>
              <a:rPr sz="1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gyomorkorgás</a:t>
            </a:r>
          </a:p>
          <a:p>
            <a:pPr>
              <a:defRPr sz="1600">
                <a:solidFill>
                  <a:srgbClr val="01B7CB"/>
                </a:solidFill>
              </a:defRPr>
            </a:pPr>
            <a:r>
              <a:t>• </a:t>
            </a:r>
            <a:r>
              <a:rPr sz="1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gyomorfájás</a:t>
            </a:r>
          </a:p>
          <a:p>
            <a:pPr>
              <a:defRPr sz="1600">
                <a:solidFill>
                  <a:srgbClr val="01B7CB"/>
                </a:solidFill>
              </a:defRPr>
            </a:pPr>
            <a:r>
              <a:t>• </a:t>
            </a:r>
            <a:r>
              <a:rPr sz="1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székrekedés / hasmenés</a:t>
            </a:r>
          </a:p>
          <a:p>
            <a:pPr>
              <a:defRPr sz="1600">
                <a:solidFill>
                  <a:srgbClr val="01B7CB"/>
                </a:solidFill>
              </a:defRPr>
            </a:pPr>
            <a:r>
              <a:t>• </a:t>
            </a:r>
            <a:r>
              <a:rPr sz="1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émelygés</a:t>
            </a:r>
          </a:p>
          <a:p>
            <a:pPr>
              <a:defRPr sz="1600">
                <a:solidFill>
                  <a:srgbClr val="01B7CB"/>
                </a:solidFill>
              </a:defRPr>
            </a:pPr>
            <a:r>
              <a:t>• </a:t>
            </a:r>
            <a:r>
              <a:rPr sz="1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étvágycsökkenés</a:t>
            </a:r>
          </a:p>
        </p:txBody>
      </p:sp>
      <p:pic>
        <p:nvPicPr>
          <p:cNvPr id="121" name="image3.png" descr="ico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79" y="1708312"/>
            <a:ext cx="2232250" cy="2232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4.png" descr="ico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489" y="1708313"/>
            <a:ext cx="2232249" cy="2232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5.png" descr="Untitled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1" y="1700808"/>
            <a:ext cx="2232250" cy="2232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6.jpg" descr="dysbios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4851"/>
            <a:ext cx="9144000" cy="518647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518864" y="202630"/>
            <a:ext cx="8229601" cy="85010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Diszbakteriózis</a:t>
            </a:r>
          </a:p>
        </p:txBody>
      </p:sp>
      <p:sp>
        <p:nvSpPr>
          <p:cNvPr id="129" name="Shape 129"/>
          <p:cNvSpPr/>
          <p:nvPr/>
        </p:nvSpPr>
        <p:spPr>
          <a:xfrm>
            <a:off x="611560" y="3033763"/>
            <a:ext cx="3240360" cy="1582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világ népességének </a:t>
            </a:r>
            <a:r>
              <a:rPr sz="4800">
                <a:solidFill>
                  <a:srgbClr val="01AFD7"/>
                </a:solidFill>
              </a:rPr>
              <a:t>80-90%-</a:t>
            </a:r>
            <a:r>
              <a:t>a találkozik a diszbakteriózis tüneteivel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7.jpg" descr="fastf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4851"/>
            <a:ext cx="9144000" cy="518647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467543" y="1988840"/>
            <a:ext cx="3672409" cy="1872209"/>
          </a:xfrm>
          <a:prstGeom prst="rect">
            <a:avLst/>
          </a:prstGeom>
          <a:solidFill>
            <a:srgbClr val="FFFFFF">
              <a:alpha val="89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86384">
              <a:defRPr sz="3354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Ennek okai:</a:t>
            </a:r>
          </a:p>
        </p:txBody>
      </p:sp>
      <p:sp>
        <p:nvSpPr>
          <p:cNvPr id="136" name="Shape 136"/>
          <p:cNvSpPr/>
          <p:nvPr/>
        </p:nvSpPr>
        <p:spPr>
          <a:xfrm>
            <a:off x="755576" y="2313559"/>
            <a:ext cx="3168353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AZ ELFOGYASZTOTT ÉTEL GYAKRAN NEM ELÉGÍTI KI A SZERVEZET TÁPANYAG SZÜKSÉGLETEIT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8.jpg" descr="vegg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1"/>
            <a:ext cx="9144000" cy="518647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5004048" y="2276872"/>
            <a:ext cx="3456385" cy="2304257"/>
          </a:xfrm>
          <a:prstGeom prst="rect">
            <a:avLst/>
          </a:prstGeom>
          <a:solidFill>
            <a:srgbClr val="FFFFFF">
              <a:alpha val="8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827583" y="2276872"/>
            <a:ext cx="3456385" cy="2304257"/>
          </a:xfrm>
          <a:prstGeom prst="rect">
            <a:avLst/>
          </a:prstGeom>
          <a:solidFill>
            <a:srgbClr val="FFFFFF">
              <a:alpha val="8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Érdekes tény</a:t>
            </a:r>
          </a:p>
        </p:txBody>
      </p:sp>
      <p:sp>
        <p:nvSpPr>
          <p:cNvPr id="144" name="Shape 144"/>
          <p:cNvSpPr/>
          <p:nvPr/>
        </p:nvSpPr>
        <p:spPr>
          <a:xfrm>
            <a:off x="1187624" y="2903032"/>
            <a:ext cx="1800201" cy="733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45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200 g</a:t>
            </a:r>
          </a:p>
        </p:txBody>
      </p:sp>
      <p:sp>
        <p:nvSpPr>
          <p:cNvPr id="145" name="Shape 145"/>
          <p:cNvSpPr/>
          <p:nvPr/>
        </p:nvSpPr>
        <p:spPr>
          <a:xfrm>
            <a:off x="2743824" y="3123996"/>
            <a:ext cx="172819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ételrost</a:t>
            </a:r>
          </a:p>
        </p:txBody>
      </p:sp>
      <p:sp>
        <p:nvSpPr>
          <p:cNvPr id="146" name="Shape 146"/>
          <p:cNvSpPr/>
          <p:nvPr/>
        </p:nvSpPr>
        <p:spPr>
          <a:xfrm>
            <a:off x="1187623" y="3623112"/>
            <a:ext cx="1440162" cy="733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45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50 g</a:t>
            </a:r>
          </a:p>
        </p:txBody>
      </p:sp>
      <p:sp>
        <p:nvSpPr>
          <p:cNvPr id="147" name="Shape 147"/>
          <p:cNvSpPr/>
          <p:nvPr/>
        </p:nvSpPr>
        <p:spPr>
          <a:xfrm>
            <a:off x="2757026" y="3916321"/>
            <a:ext cx="144016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inulin</a:t>
            </a:r>
          </a:p>
        </p:txBody>
      </p:sp>
      <p:sp>
        <p:nvSpPr>
          <p:cNvPr id="148" name="Shape 148"/>
          <p:cNvSpPr/>
          <p:nvPr/>
        </p:nvSpPr>
        <p:spPr>
          <a:xfrm>
            <a:off x="1259632" y="2485300"/>
            <a:ext cx="208823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korábban</a:t>
            </a:r>
          </a:p>
        </p:txBody>
      </p:sp>
      <p:sp>
        <p:nvSpPr>
          <p:cNvPr id="149" name="Shape 149"/>
          <p:cNvSpPr/>
          <p:nvPr/>
        </p:nvSpPr>
        <p:spPr>
          <a:xfrm>
            <a:off x="5364088" y="2903032"/>
            <a:ext cx="1800201" cy="733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4500">
                <a:solidFill>
                  <a:srgbClr val="01B7C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 g</a:t>
            </a:r>
          </a:p>
        </p:txBody>
      </p:sp>
      <p:sp>
        <p:nvSpPr>
          <p:cNvPr id="150" name="Shape 150"/>
          <p:cNvSpPr/>
          <p:nvPr/>
        </p:nvSpPr>
        <p:spPr>
          <a:xfrm>
            <a:off x="5364088" y="3623112"/>
            <a:ext cx="1538571" cy="733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4500">
                <a:solidFill>
                  <a:srgbClr val="01B7C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2-4g</a:t>
            </a:r>
          </a:p>
        </p:txBody>
      </p:sp>
      <p:sp>
        <p:nvSpPr>
          <p:cNvPr id="151" name="Shape 151"/>
          <p:cNvSpPr/>
          <p:nvPr/>
        </p:nvSpPr>
        <p:spPr>
          <a:xfrm>
            <a:off x="5436096" y="2485300"/>
            <a:ext cx="2088233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 b="1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most</a:t>
            </a:r>
          </a:p>
        </p:txBody>
      </p:sp>
      <p:sp>
        <p:nvSpPr>
          <p:cNvPr id="152" name="Shape 152"/>
          <p:cNvSpPr/>
          <p:nvPr/>
        </p:nvSpPr>
        <p:spPr>
          <a:xfrm>
            <a:off x="6958607" y="3134470"/>
            <a:ext cx="172819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ételrost</a:t>
            </a:r>
          </a:p>
        </p:txBody>
      </p:sp>
      <p:sp>
        <p:nvSpPr>
          <p:cNvPr id="153" name="Shape 153"/>
          <p:cNvSpPr/>
          <p:nvPr/>
        </p:nvSpPr>
        <p:spPr>
          <a:xfrm>
            <a:off x="7032890" y="3814354"/>
            <a:ext cx="144016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inulin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9.png" descr="Graphi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99" y="1860119"/>
            <a:ext cx="7272810" cy="367893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-1" y="404664"/>
            <a:ext cx="9180514" cy="64807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AZ EGÉSZSÉGES MIKROFLÓRA ÖSSZETEVŐI</a:t>
            </a:r>
          </a:p>
        </p:txBody>
      </p:sp>
      <p:sp>
        <p:nvSpPr>
          <p:cNvPr id="159" name="Shape 159"/>
          <p:cNvSpPr/>
          <p:nvPr/>
        </p:nvSpPr>
        <p:spPr>
          <a:xfrm>
            <a:off x="1115616" y="3420347"/>
            <a:ext cx="3312368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500">
                <a:solidFill>
                  <a:srgbClr val="0185B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PROBIOTIKUMOK</a:t>
            </a:r>
          </a:p>
        </p:txBody>
      </p:sp>
      <p:sp>
        <p:nvSpPr>
          <p:cNvPr id="160" name="Shape 160"/>
          <p:cNvSpPr/>
          <p:nvPr/>
        </p:nvSpPr>
        <p:spPr>
          <a:xfrm>
            <a:off x="4788024" y="3384343"/>
            <a:ext cx="3456385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500">
                <a:solidFill>
                  <a:srgbClr val="0185B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PREBIOTIKUMOK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467543" y="4289985"/>
            <a:ext cx="3672409" cy="2063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>
                <a:solidFill>
                  <a:srgbClr val="01B7CB"/>
                </a:solidFill>
              </a:defRPr>
            </a:pPr>
            <a:r>
              <a:t>• </a:t>
            </a:r>
            <a:r>
              <a: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meteorizmus, hasi puffadás</a:t>
            </a:r>
          </a:p>
          <a:p>
            <a:pPr>
              <a:lnSpc>
                <a:spcPct val="90000"/>
              </a:lnSpc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defRPr>
                <a:solidFill>
                  <a:srgbClr val="01B7CB"/>
                </a:solidFill>
              </a:defRPr>
            </a:pPr>
            <a:r>
              <a:t>• </a:t>
            </a:r>
            <a:r>
              <a: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rendszertelen bélműködés</a:t>
            </a:r>
          </a:p>
          <a:p>
            <a:pPr>
              <a:lnSpc>
                <a:spcPct val="90000"/>
              </a:lnSpc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defRPr>
                <a:solidFill>
                  <a:srgbClr val="01B7CB"/>
                </a:solidFill>
              </a:defRPr>
            </a:pPr>
            <a:r>
              <a:t>• </a:t>
            </a:r>
            <a:r>
              <a: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krónikus emésztőrendszeri megbetegedés</a:t>
            </a:r>
          </a:p>
          <a:p>
            <a:pPr>
              <a:lnSpc>
                <a:spcPct val="90000"/>
              </a:lnSpc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defRPr>
                <a:solidFill>
                  <a:srgbClr val="01B7CB"/>
                </a:solidFill>
              </a:defRPr>
            </a:pPr>
            <a:r>
              <a:t>• </a:t>
            </a:r>
            <a:r>
              <a: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ételmérgezés vagy bélfertőzés </a:t>
            </a:r>
          </a:p>
        </p:txBody>
      </p:sp>
      <p:sp>
        <p:nvSpPr>
          <p:cNvPr id="165" name="Shape 165"/>
          <p:cNvSpPr/>
          <p:nvPr/>
        </p:nvSpPr>
        <p:spPr>
          <a:xfrm>
            <a:off x="4571999" y="4289985"/>
            <a:ext cx="4464498" cy="182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>
                <a:solidFill>
                  <a:srgbClr val="01B7CB"/>
                </a:solidFill>
              </a:defRPr>
            </a:pPr>
            <a:r>
              <a:t>• </a:t>
            </a:r>
            <a:r>
              <a: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allergia, bőrkiütés</a:t>
            </a:r>
          </a:p>
          <a:p>
            <a:pPr>
              <a:lnSpc>
                <a:spcPct val="90000"/>
              </a:lnSpc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defRPr>
                <a:solidFill>
                  <a:srgbClr val="01B7CB"/>
                </a:solidFill>
              </a:defRPr>
            </a:pPr>
            <a:r>
              <a:t>• </a:t>
            </a:r>
            <a:r>
              <a: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anyagcsere zavar</a:t>
            </a:r>
          </a:p>
          <a:p>
            <a:pPr>
              <a:lnSpc>
                <a:spcPct val="90000"/>
              </a:lnSpc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defRPr>
                <a:solidFill>
                  <a:srgbClr val="01B7CB"/>
                </a:solidFill>
              </a:defRPr>
            </a:pPr>
            <a:r>
              <a:t>• </a:t>
            </a:r>
            <a:r>
              <a: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nem kiegyensúlyozott tápanyag bevitel</a:t>
            </a:r>
          </a:p>
          <a:p>
            <a:pPr>
              <a:lnSpc>
                <a:spcPct val="90000"/>
              </a:lnSpc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defRPr>
                <a:solidFill>
                  <a:srgbClr val="01B7CB"/>
                </a:solidFill>
              </a:defRPr>
            </a:pPr>
            <a:r>
              <a:t>• </a:t>
            </a:r>
            <a:r>
              <a: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rossz közérzet antibiotikum szedése után</a:t>
            </a:r>
          </a:p>
        </p:txBody>
      </p:sp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043608" y="260647"/>
            <a:ext cx="6912768" cy="64807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 az alábbiakat tapasztalja:</a:t>
            </a:r>
          </a:p>
        </p:txBody>
      </p:sp>
      <p:pic>
        <p:nvPicPr>
          <p:cNvPr id="167" name="image10.png" descr="Man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3" y="1268759"/>
            <a:ext cx="2820307" cy="2820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11.png" descr="man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268759"/>
            <a:ext cx="2808312" cy="2808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12.jpeg" descr="SUPERFLORA_PPT_cover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4" y="-27385"/>
            <a:ext cx="9289034" cy="695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878904" y="188640"/>
            <a:ext cx="7509520" cy="994122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Super-Flora</a:t>
            </a:r>
          </a:p>
        </p:txBody>
      </p:sp>
      <p:pic>
        <p:nvPicPr>
          <p:cNvPr id="1026" name="Picture 2" descr="Super Fl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69" y="1480173"/>
            <a:ext cx="2335066" cy="43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4139951" y="1869377"/>
            <a:ext cx="4464498" cy="3873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1600"/>
            </a:pPr>
            <a:r>
              <a:t>Helyreállítja a bélrendszer mikroflóra egészségét</a:t>
            </a:r>
            <a:r>
              <a:rPr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>
              <a:lnSpc>
                <a:spcPct val="90000"/>
              </a:lnSpc>
              <a:defRPr sz="1600"/>
            </a:pPr>
            <a:endParaRPr sz="1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defRPr sz="1600"/>
            </a:pPr>
            <a:r>
              <a:t>Megelőzi a diszbakteriózis, meteorizmus, nehéz gyomorérzet kialakulását</a:t>
            </a:r>
            <a:endParaRPr b="1" i="1"/>
          </a:p>
          <a:p>
            <a:pPr>
              <a:lnSpc>
                <a:spcPct val="90000"/>
              </a:lnSpc>
              <a:defRPr sz="1600"/>
            </a:pPr>
            <a:endParaRPr b="1" i="1"/>
          </a:p>
          <a:p>
            <a:pPr>
              <a:lnSpc>
                <a:spcPct val="90000"/>
              </a:lnSpc>
              <a:defRPr sz="1600"/>
            </a:pPr>
            <a:r>
              <a:t>Javítja az emésztést és anyagcserét</a:t>
            </a:r>
            <a:endParaRPr b="1" i="1"/>
          </a:p>
          <a:p>
            <a:pPr>
              <a:lnSpc>
                <a:spcPct val="90000"/>
              </a:lnSpc>
              <a:defRPr sz="1600"/>
            </a:pPr>
            <a:endParaRPr b="1" i="1"/>
          </a:p>
          <a:p>
            <a:pPr>
              <a:lnSpc>
                <a:spcPct val="90000"/>
              </a:lnSpc>
              <a:defRPr sz="1600"/>
            </a:pPr>
            <a:r>
              <a:t>Segíti a hasznos tápanyagok felszívódását</a:t>
            </a:r>
          </a:p>
          <a:p>
            <a:pPr>
              <a:lnSpc>
                <a:spcPct val="90000"/>
              </a:lnSpc>
              <a:defRPr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lnSpc>
                <a:spcPct val="90000"/>
              </a:lnSpc>
              <a:defRPr sz="1600"/>
            </a:pPr>
            <a:endParaRPr sz="1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defRPr sz="1600"/>
            </a:pPr>
            <a:r>
              <a:t>Segíti a bélrendszer saját, egészséges mikroflórájának fejlődését</a:t>
            </a:r>
            <a:endParaRPr b="1" i="1"/>
          </a:p>
          <a:p>
            <a:pPr>
              <a:lnSpc>
                <a:spcPct val="90000"/>
              </a:lnSpc>
              <a:defRPr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 i="1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90000"/>
              </a:lnSpc>
              <a:defRPr sz="1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 i="1">
              <a:latin typeface="Trebuchet MS"/>
              <a:ea typeface="Trebuchet MS"/>
              <a:cs typeface="Trebuchet MS"/>
              <a:sym typeface="Trebuchet MS"/>
            </a:endParaRPr>
          </a:p>
          <a:p>
            <a:pPr>
              <a:lnSpc>
                <a:spcPct val="90000"/>
              </a:lnSpc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t>Hasznos ételmérgezések esetén vagy allergiás reakcióknál, bélfertőzéseknél</a:t>
            </a:r>
          </a:p>
        </p:txBody>
      </p:sp>
      <p:pic>
        <p:nvPicPr>
          <p:cNvPr id="179" name="image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9" y="1941385"/>
            <a:ext cx="216025" cy="216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14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9" y="2661466"/>
            <a:ext cx="216025" cy="216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14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9" y="3309537"/>
            <a:ext cx="216025" cy="216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14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9" y="3741585"/>
            <a:ext cx="216025" cy="216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14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9" y="4504482"/>
            <a:ext cx="216025" cy="216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14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9" y="5253754"/>
            <a:ext cx="216025" cy="216025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0" y="332655"/>
            <a:ext cx="8229600" cy="720082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Hasznos és korszerű</a:t>
            </a:r>
          </a:p>
        </p:txBody>
      </p:sp>
      <p:pic>
        <p:nvPicPr>
          <p:cNvPr id="2050" name="Picture 2" descr="Super Fl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15" y="1544031"/>
            <a:ext cx="2230897" cy="41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1348</Words>
  <Application>Microsoft Office PowerPoint</Application>
  <PresentationFormat>Diavetítés a képernyőre (4:3 oldalarány)</PresentationFormat>
  <Paragraphs>169</Paragraphs>
  <Slides>11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Тема Office</vt:lpstr>
      <vt:lpstr>PowerPoint-bemutató</vt:lpstr>
      <vt:lpstr>Ismerős Önnek?</vt:lpstr>
      <vt:lpstr>Diszbakteriózis</vt:lpstr>
      <vt:lpstr>Ennek okai:</vt:lpstr>
      <vt:lpstr>Érdekes tény</vt:lpstr>
      <vt:lpstr>AZ EGÉSZSÉGES MIKROFLÓRA ÖSSZETEVŐI</vt:lpstr>
      <vt:lpstr>Ha az alábbiakat tapasztalja:</vt:lpstr>
      <vt:lpstr>Super-Flora</vt:lpstr>
      <vt:lpstr>Hasznos és korszerű</vt:lpstr>
      <vt:lpstr>A klubtagság előnye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Monika Nagy</dc:creator>
  <cp:lastModifiedBy>Klaudia Korpash</cp:lastModifiedBy>
  <cp:revision>4</cp:revision>
  <dcterms:modified xsi:type="dcterms:W3CDTF">2022-05-25T08:58:05Z</dcterms:modified>
</cp:coreProperties>
</file>