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94" autoAdjust="0"/>
  </p:normalViewPr>
  <p:slideViewPr>
    <p:cSldViewPr snapToGrid="0">
      <p:cViewPr varScale="1">
        <p:scale>
          <a:sx n="96" d="100"/>
          <a:sy n="96" d="100"/>
        </p:scale>
        <p:origin x="20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749895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A szelén (lat. Selenium, Se) – fontos eleme a szervezet antioxidáns védelmének. A szelént 1817-ben fedezte fel a kiváló svéd vegyész Jöns Berzelius, aki az elemet a Hold tiszteletére annak görög neve (selene) után nevezte el. A szelén a természetben elterjedt mikroelem.  Megtalálható az ásványi ivóvízforrásokban, a barna algában, gombákban (csiperke, pöfeteg) és némely növényben.</a:t>
            </a:r>
          </a:p>
          <a:p>
            <a:endParaRPr/>
          </a:p>
          <a:p>
            <a:r>
              <a:t>A szelén biológiai szerepének komolyabb vizsgálata a XX. Század közepén kezdődött. 1957-ben K. Swarz és C. Folz német tudósok bebizonyították, hogy ez a mikroelem létfontosságú a szervezet normális működése, illetve az egészség egésze szempontjából. A német tudósokon kívül finnek is foglakoztak a szelénnek az emberi szervezetben betöltött fontos szerepével. Finnországban igen alacsony a talaj szeléntartalma. Ennek megfelelően az élelmiszerek is kevés szelént tartalmaznak. Emiatt a helyi lakosok körében gyakran voltak megfigyelhetőek szelénhiányos tünetek. A helyzet a nyolcvanas évek derekán változott meg, amikor a finn kormány jóváhagyta a szeléntartalmú műtrágyák mezőgazdasági alkalmazását. Ennek eredményeképpen a szelénhiányos tünetek nagymértékben csökkentek a finn lakosság körében.</a:t>
            </a:r>
          </a:p>
        </p:txBody>
      </p:sp>
    </p:spTree>
    <p:extLst>
      <p:ext uri="{BB962C8B-B14F-4D97-AF65-F5344CB8AC3E}">
        <p14:creationId xmlns:p14="http://schemas.microsoft.com/office/powerpoint/2010/main" val="2764765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Szervezetünkben több mint 30 fehérje és 200 hormon, enzim tartalmaz szelént.</a:t>
            </a:r>
          </a:p>
          <a:p>
            <a:pPr marL="228600" indent="-228600">
              <a:buSzPct val="100000"/>
              <a:buAutoNum type="arabicPeriod"/>
            </a:pPr>
            <a:r>
              <a:t>Megtalálható a glutation-peroxidáz enzim – a szervezet antioxidáns védelmének legfontosabb enzime – összetételében.</a:t>
            </a:r>
          </a:p>
          <a:p>
            <a:pPr marL="228600" indent="-228600">
              <a:buSzPct val="100000"/>
              <a:buAutoNum type="arabicPeriod"/>
            </a:pPr>
            <a:r>
              <a:t>Csökkenti a vérben a trombociták prosztaciklin szintjét – ezzel is biztosítva a véredények egészséges állapotát.</a:t>
            </a:r>
          </a:p>
          <a:p>
            <a:pPr marL="228600" indent="-228600">
              <a:buSzPct val="100000"/>
              <a:buAutoNum type="arabicPeriod"/>
            </a:pPr>
            <a:r>
              <a:t>Részt vesz a jódanyagcserében és a pajzsmirigy T3 és T4 hormonjainak képződésében.</a:t>
            </a:r>
          </a:p>
          <a:p>
            <a:pPr marL="228600" indent="-228600">
              <a:buSzPct val="100000"/>
              <a:buAutoNum type="arabicPeriod"/>
            </a:pPr>
            <a:r>
              <a:t>Részt vesz az ATF és Glikogén szintézisében.</a:t>
            </a:r>
          </a:p>
          <a:p>
            <a:pPr marL="228600" indent="-228600">
              <a:buSzPct val="100000"/>
              <a:buAutoNum type="arabicPeriod"/>
            </a:pPr>
            <a:r>
              <a:t>Alkotóeleme az izomszöveteknek, beleértve a szívizmot is.</a:t>
            </a:r>
          </a:p>
          <a:p>
            <a:pPr marL="228600" indent="-228600">
              <a:buSzPct val="100000"/>
              <a:buAutoNum type="arabicPeriod"/>
            </a:pPr>
            <a:r>
              <a:t>Javítja a szívizomszövet tápanyag- és oxigénellátását.</a:t>
            </a:r>
          </a:p>
          <a:p>
            <a:pPr marL="228600" indent="-228600">
              <a:buSzPct val="100000"/>
              <a:buAutoNum type="arabicPeriod"/>
            </a:pPr>
            <a:r>
              <a:t>Fontos adalék a szívritmuszavar és a hirtelen szívhalál kezelésében.</a:t>
            </a:r>
          </a:p>
          <a:p>
            <a:pPr marL="228600" indent="-228600">
              <a:buSzPct val="100000"/>
              <a:buAutoNum type="arabicPeriod"/>
            </a:pPr>
            <a:r>
              <a:t>A szelén – a nehézfémek (higany és kadmium) ellensége , aktívan gátolja azok mérgező hatását.</a:t>
            </a:r>
          </a:p>
          <a:p>
            <a:pPr marL="228600" indent="-228600">
              <a:buSzPct val="100000"/>
              <a:buAutoNum type="arabicPeriod"/>
            </a:pPr>
            <a:r>
              <a:t>Gyulladást gátló hatása enyhíti a reumás és kopásos ízületi gyulladás tüneteit.</a:t>
            </a:r>
          </a:p>
          <a:p>
            <a:pPr marL="228600" indent="-228600">
              <a:buSzPct val="100000"/>
              <a:buAutoNum type="arabicPeriod"/>
            </a:pPr>
            <a:r>
              <a:t>Szabályozza a sejtmembránok stabilitását és áteresztőképességét, meggátolja azok sérülését.</a:t>
            </a:r>
          </a:p>
          <a:p>
            <a:pPr marL="228600" indent="-228600">
              <a:buSzPct val="100000"/>
              <a:buAutoNum type="arabicPeriod"/>
            </a:pPr>
            <a:r>
              <a:t>Fontos szerepet játszik az immunrendszer normális működésének fenntartásában.  A szelén döntő hatással van  az alapvető immunsejtek, a leukociták, limfociták, antitestek, makrofágok és az interferon képződésére, és ezzel erősíti a szervezet védelmét a nem kívánatos behatások ellen.</a:t>
            </a:r>
          </a:p>
          <a:p>
            <a:pPr marL="228600" indent="-228600">
              <a:buSzPct val="100000"/>
              <a:buAutoNum type="arabicPeriod"/>
            </a:pPr>
            <a:r>
              <a:t>Blokkolja számos rákkeltő anyaga toxikus hatását és növeli a szervezet ellenálló képességét a radioaktív sugárzással szemben.</a:t>
            </a:r>
          </a:p>
          <a:p>
            <a:pPr marL="228600" indent="-228600">
              <a:buSzPct val="100000"/>
              <a:buAutoNum type="arabicPeriod"/>
            </a:pPr>
            <a:r>
              <a:t>A nemi hormonok szeléntartalma igen fontos a nők és férfiak reprodukciós képességének megőrzésében.</a:t>
            </a:r>
          </a:p>
          <a:p>
            <a:r>
              <a:t>14. Jelen van a retinában is, ezért a szelén megfelelő szintje segít megőrizni látásunkat.</a:t>
            </a:r>
          </a:p>
          <a:p>
            <a:r>
              <a:t>15. Meggátolja a bőr idő előtti öregedését, javítja annak rugalmasságát, lassítja a melanin szintézist, csökkentve ezzel a bőr pigmentálódását.</a:t>
            </a:r>
          </a:p>
        </p:txBody>
      </p:sp>
    </p:spTree>
    <p:extLst>
      <p:ext uri="{BB962C8B-B14F-4D97-AF65-F5344CB8AC3E}">
        <p14:creationId xmlns:p14="http://schemas.microsoft.com/office/powerpoint/2010/main" val="3527832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A mindennapos szelénbevitel segít megőrizni egészségünket és megelőz sok problémát.  Az felnőttek számára ajánlott napi dózis férfiak esetében 75 µg, nőknél 55 µg*. Ugyanakkor 50 µg napi bevitelnél vagy az alatt kialakul a szelénhiány.</a:t>
            </a:r>
          </a:p>
          <a:p>
            <a:r>
              <a:t>* - az ajánlott mennyiségek kis szórással országonként eltérhetnek. Az EFSA (Európai Élelmiszerbiztonsági Hatóság) ajánlása 70 µg.</a:t>
            </a:r>
          </a:p>
        </p:txBody>
      </p:sp>
    </p:spTree>
    <p:extLst>
      <p:ext uri="{BB962C8B-B14F-4D97-AF65-F5344CB8AC3E}">
        <p14:creationId xmlns:p14="http://schemas.microsoft.com/office/powerpoint/2010/main" val="1533894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A leggazdagabb szelénforrás a morinda, amit sokak „sajt gyümölcsként” vagy „noniként” ismernek és az ausztráliai neptunfű. A noni egy kilogrammja 1141 µg, míg a neptunfű 4334 µg szelént  tartalmaz.</a:t>
            </a:r>
          </a:p>
          <a:p>
            <a:r>
              <a:t>Szintén gazdag szelénforrás a hús, a hal, a tenger gyümölcsei, a gabonafélék és a hüvelyesek, az algák, a dió, a tejtermékek és a zöldségfélék. A legtöbb szelént a kukorica, a búza, a szója tartalmazza, ahol is ez az elem a protein alkotórésze. A termékek konyhai feldolgozásánál gyakorlatilag nincs veszteség ebből a mikroelemből.</a:t>
            </a:r>
          </a:p>
          <a:p>
            <a:endParaRPr/>
          </a:p>
          <a:p>
            <a:r>
              <a:t>Mivel szervezetünk nem képes előállítani ezt a mikroelemet sok más ásványi anyaghoz hasonlóan a szelénhez  is kizárólag az élelmiszereken keresztül juthatunk hozzá.</a:t>
            </a:r>
          </a:p>
        </p:txBody>
      </p:sp>
    </p:spTree>
    <p:extLst>
      <p:ext uri="{BB962C8B-B14F-4D97-AF65-F5344CB8AC3E}">
        <p14:creationId xmlns:p14="http://schemas.microsoft.com/office/powerpoint/2010/main" val="1263701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A szelén hiánya a szervezetben az alábbiakhoz vezethet:</a:t>
            </a:r>
          </a:p>
          <a:p>
            <a:r>
              <a:t>Kashin-Beck kór (degeneratív ízületi megbetegedés).</a:t>
            </a:r>
          </a:p>
          <a:p>
            <a:r>
              <a:t>Keshan-kór (szív- és májelégtelenség, vázizom károsodás). </a:t>
            </a:r>
          </a:p>
          <a:p>
            <a:r>
              <a:t>Izomgyengeség. </a:t>
            </a:r>
          </a:p>
          <a:p>
            <a:r>
              <a:t>Dermatitisz, ekcéma. </a:t>
            </a:r>
          </a:p>
          <a:p>
            <a:r>
              <a:t>Gyenge növekedés, hajhullás. </a:t>
            </a:r>
          </a:p>
          <a:p>
            <a:r>
              <a:t>Körömelváltozások. </a:t>
            </a:r>
          </a:p>
          <a:p>
            <a:r>
              <a:t>A szervezet immunrendszerének gyengülése. </a:t>
            </a:r>
          </a:p>
          <a:p>
            <a:r>
              <a:t>Májfunkció zavarok. </a:t>
            </a:r>
          </a:p>
          <a:p>
            <a:r>
              <a:t>Szembetegség (szürkehályog).  </a:t>
            </a:r>
          </a:p>
          <a:p>
            <a:r>
              <a:t>A reproduktív rendszer működési zavarai (elsősorban férfi terméketlenség). </a:t>
            </a:r>
          </a:p>
          <a:p>
            <a:r>
              <a:t>Gyermekeknél és kiskorúaknál lassú növekedés, késői nemi érés.</a:t>
            </a:r>
          </a:p>
          <a:p>
            <a:r>
              <a:t>Száraz, irritált bőr, pattanások az arcon.</a:t>
            </a:r>
          </a:p>
        </p:txBody>
      </p:sp>
    </p:spTree>
    <p:extLst>
      <p:ext uri="{BB962C8B-B14F-4D97-AF65-F5344CB8AC3E}">
        <p14:creationId xmlns:p14="http://schemas.microsoft.com/office/powerpoint/2010/main" val="4270394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1" name="Shape 2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endParaRPr/>
          </a:p>
          <a:p>
            <a:pPr>
              <a:defRPr b="1"/>
            </a:pPr>
            <a:r>
              <a:t>A „Szelén” biológiailag aktív étrend-kiegészítő (</a:t>
            </a:r>
            <a:r>
              <a:rPr b="0"/>
              <a:t>Selenium) növényi kapszulában.</a:t>
            </a:r>
          </a:p>
          <a:p>
            <a:pPr>
              <a:defRPr b="1"/>
            </a:pPr>
            <a:r>
              <a:t>Összetétel:</a:t>
            </a:r>
            <a:r>
              <a:rPr b="0"/>
              <a:t> L-szelenometionin, C-vitamin, kiegészítő komponensek (rizsliszt, hipromellóz, víz). </a:t>
            </a:r>
          </a:p>
          <a:p>
            <a:endParaRPr b="0"/>
          </a:p>
          <a:p>
            <a:r>
              <a:t>1 kapszula szeléntartalma 75 µg– a felnőttek számára ajánlott napi beviteli mennyiség 107%-a*, C-vitamin tartalma 75 mg az ajánlott napi dózis 94%-a.</a:t>
            </a:r>
          </a:p>
          <a:p>
            <a:r>
              <a:t> </a:t>
            </a:r>
          </a:p>
          <a:p>
            <a:r>
              <a:t>Ez az étrend-kiegészítő két igen aktív antioxidánst tartalmaz: C-vitamint és szelént, amik védenek az idő előtti öregedéstől.</a:t>
            </a:r>
          </a:p>
          <a:p>
            <a:endParaRPr/>
          </a:p>
          <a:p>
            <a:r>
              <a:t>A termék betegség megelőző hatásai:</a:t>
            </a:r>
          </a:p>
          <a:p>
            <a:pPr marL="171450" indent="-171450">
              <a:buSzPct val="100000"/>
              <a:buFont typeface="Arial"/>
              <a:buChar char="•"/>
            </a:pPr>
            <a:endParaRPr/>
          </a:p>
          <a:p>
            <a:pPr marL="171450" indent="-171450">
              <a:buSzPct val="100000"/>
              <a:buFont typeface="Arial"/>
              <a:buChar char="•"/>
            </a:pPr>
            <a:r>
              <a:t>Biztosítja a szív- és érrendszer, az immunrendszer és más rendszerek normális működését.</a:t>
            </a:r>
          </a:p>
          <a:p>
            <a:pPr marL="171450" indent="-171450">
              <a:buSzPct val="100000"/>
              <a:buFont typeface="Arial"/>
              <a:buChar char="•"/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Megakadályozza a pajzsmirigy elégtelen működését.</a:t>
            </a:r>
          </a:p>
          <a:p>
            <a:pPr marL="171450" indent="-171450">
              <a:buSzPct val="100000"/>
              <a:buFont typeface="Arial"/>
              <a:buChar char="•"/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Lassítja a sejtek öregedését.</a:t>
            </a:r>
          </a:p>
          <a:p>
            <a:pPr marL="171450" indent="-171450">
              <a:buSzPct val="100000"/>
              <a:buFont typeface="Arial"/>
              <a:buChar char="•"/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Javítja a bőr, haj és köröm állapotát.</a:t>
            </a:r>
          </a:p>
          <a:p>
            <a:pPr marL="171450" indent="-171450">
              <a:buSzPct val="100000"/>
              <a:buFont typeface="Arial"/>
              <a:buChar char="•"/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* </a:t>
            </a:r>
            <a:r>
              <a: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Az EFSA (Európai Élelmiszerbiztonsági Hatóság) ajánlása alapján.</a:t>
            </a:r>
          </a:p>
          <a:p>
            <a:pPr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8095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Az utóbbi időben az orvosok arra jutottak, hogy a termékekben található az öregedés és a betegségek ellen védelmet adó számos antioxidáns közül különösen fontosak a szelén, az A-,C- és E-vitaminok.</a:t>
            </a:r>
          </a:p>
          <a:p>
            <a:endParaRPr/>
          </a:p>
          <a:p>
            <a:r>
              <a:t>A vitaminok között az aszkorbinsav (C-vitamin) az első vonalbeli védelemhez tartozik, amely az oxidatív stressz és sejtkárosodást okozó legagresszívebb gyökök ellen véd. A C-vitamin a szabad gyököket még a sejtmembránhoz jutás előtt megállítja és ezzel meggátolja a sejtkárosodást. Pontosan emiatt játszik különlegesen fontos szerepet az agysejtek védelmében.</a:t>
            </a:r>
          </a:p>
          <a:p>
            <a:r>
              <a:t>Az aszkorbinsav védi a kis sűrűségi lipoproteineket (koleszterin) az oxidációtól, ami egyben meggátolja az oxidált koleszterin lerakódását az érfalakon, így azok elzáródását és károsodását. </a:t>
            </a:r>
          </a:p>
          <a:p>
            <a:endParaRPr/>
          </a:p>
          <a:p>
            <a:r>
              <a:t>Ismert tény, hogy a C-vitamin erősíti az immunrendszert és védi szervezetünket a vírusfertőzésektől.</a:t>
            </a:r>
          </a:p>
          <a:p>
            <a:r>
              <a:t>Ezen kívül a C-vitamin védi a retinát az oxidációtól, megelőzve ezzel a szürkehályog kialakulását, de a C-vitamin antioxidációs hatása igazán akkor mutatkozik meg, ha a szem szövetiben jelen vannak más antioxidánsok is: az E-vitamin és a glutation. Arról sem szabad megfeledkeznünk, hogy a C-vitamin részt vesz a kollagén és ellasztin fehérjék szintézisében, így fontos szerepet játszik az ízületek, izomszövet és kötőszövet egészségének megőrzésében.</a:t>
            </a:r>
          </a:p>
          <a:p>
            <a:endParaRPr/>
          </a:p>
          <a:p>
            <a:r>
              <a:t>A Coral Club „Szelén” készítménye két igen hatásos antioxidáns szinergikus kombinációja – a C-vitaminé és a szeléné növényi kapszulába zárva (a vegetáriánusuk örömére), teljesen „E-szám” mentesen (mindenki örömére), és semleges, gluténmentes töltőanyaggal – rizsliszttel.</a:t>
            </a:r>
          </a:p>
        </p:txBody>
      </p:sp>
    </p:spTree>
    <p:extLst>
      <p:ext uri="{BB962C8B-B14F-4D97-AF65-F5344CB8AC3E}">
        <p14:creationId xmlns:p14="http://schemas.microsoft.com/office/powerpoint/2010/main" val="9821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1" name="Shape 2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pPr marL="171450" indent="-171450">
              <a:buSzPct val="100000"/>
              <a:buFont typeface="Arial"/>
              <a:buChar char="•"/>
            </a:pPr>
            <a:r>
              <a:t>Különféle szívproblémáknál (ritmuszavar, szívelégtelenség).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t>Infarktus vagy szélütés utáni rehabilitációnál.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t>Májfunkciók zavarainál.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t>Az immunrendszer gyengülése esetén.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t>Sebek, hegek, vágások, fekélyek gyógyulásánál.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t>Különféle látásproblémáknál.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t>Bőrproblémáknál (pattanások, bőrgyulladás).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t>A reprodukciós képesség csökkenésekor.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t>A szervezet méregtelenítése esetén (különösen egészségtelen munkahelyen dolgozóknál).</a:t>
            </a:r>
          </a:p>
          <a:p>
            <a:pPr marL="171450" indent="-171450">
              <a:buSzPct val="100000"/>
              <a:buFont typeface="Arial"/>
              <a:buChar char="•"/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fizikai vagy szellemi teljesítőképesség csökkenésekor.</a:t>
            </a:r>
          </a:p>
        </p:txBody>
      </p:sp>
    </p:spTree>
    <p:extLst>
      <p:ext uri="{BB962C8B-B14F-4D97-AF65-F5344CB8AC3E}">
        <p14:creationId xmlns:p14="http://schemas.microsoft.com/office/powerpoint/2010/main" val="1121820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6027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r>
              <a:t>Образец подзаголовка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r>
              <a:t>Образец текста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r>
              <a:t>Образец текста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r>
              <a:t>Образец текста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1.jpeg" descr="b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/>
        </p:nvSpPr>
        <p:spPr>
          <a:xfrm>
            <a:off x="1609327" y="2603910"/>
            <a:ext cx="6059018" cy="1362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Selenium</a:t>
            </a:r>
          </a:p>
        </p:txBody>
      </p:sp>
      <p:sp>
        <p:nvSpPr>
          <p:cNvPr id="114" name="Shape 114"/>
          <p:cNvSpPr/>
          <p:nvPr/>
        </p:nvSpPr>
        <p:spPr>
          <a:xfrm>
            <a:off x="683567" y="4037708"/>
            <a:ext cx="7776866" cy="51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 lnSpcReduction="10000"/>
          </a:bodyPr>
          <a:lstStyle>
            <a:lvl1pPr algn="ctr"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 szépség és fiatalság ásványi eleme  </a:t>
            </a:r>
          </a:p>
        </p:txBody>
      </p:sp>
      <p:pic>
        <p:nvPicPr>
          <p:cNvPr id="115" name="image2.png" descr="cci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19" y="885859"/>
            <a:ext cx="1512169" cy="10321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image33.jpeg" descr="Selenium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7541"/>
            <a:ext cx="9252523" cy="6925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34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2" y="3122782"/>
            <a:ext cx="3596470" cy="1314331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hape 235"/>
          <p:cNvSpPr/>
          <p:nvPr/>
        </p:nvSpPr>
        <p:spPr>
          <a:xfrm>
            <a:off x="4991128" y="3309581"/>
            <a:ext cx="3528393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Klub</a:t>
            </a:r>
            <a:r>
              <a:rPr lang="hu-HU" dirty="0"/>
              <a:t>tag</a:t>
            </a:r>
            <a:r>
              <a:rPr dirty="0" err="1"/>
              <a:t>ár</a:t>
            </a:r>
            <a:r>
              <a:rPr dirty="0"/>
              <a:t>: </a:t>
            </a:r>
            <a:r>
              <a:rPr lang="hu-HU" dirty="0"/>
              <a:t>13 f.e.*</a:t>
            </a:r>
            <a:endParaRPr dirty="0"/>
          </a:p>
        </p:txBody>
      </p:sp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457200" y="260647"/>
            <a:ext cx="8229600" cy="706091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 klubtagság előnye:</a:t>
            </a:r>
          </a:p>
        </p:txBody>
      </p:sp>
      <p:sp>
        <p:nvSpPr>
          <p:cNvPr id="237" name="Shape 237"/>
          <p:cNvSpPr/>
          <p:nvPr/>
        </p:nvSpPr>
        <p:spPr>
          <a:xfrm>
            <a:off x="4788022" y="1829316"/>
            <a:ext cx="359647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2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Bruttó</a:t>
            </a:r>
            <a:r>
              <a:rPr dirty="0"/>
              <a:t> </a:t>
            </a:r>
            <a:r>
              <a:rPr dirty="0" err="1"/>
              <a:t>kisker</a:t>
            </a:r>
            <a:r>
              <a:rPr dirty="0"/>
              <a:t>. </a:t>
            </a:r>
            <a:r>
              <a:rPr dirty="0" err="1"/>
              <a:t>ár</a:t>
            </a:r>
            <a:r>
              <a:rPr dirty="0"/>
              <a:t>: </a:t>
            </a:r>
            <a:r>
              <a:rPr lang="hu-HU" dirty="0"/>
              <a:t>16,25 f.e.*</a:t>
            </a:r>
            <a:endParaRPr dirty="0"/>
          </a:p>
        </p:txBody>
      </p:sp>
      <p:sp>
        <p:nvSpPr>
          <p:cNvPr id="238" name="Shape 238"/>
          <p:cNvSpPr/>
          <p:nvPr/>
        </p:nvSpPr>
        <p:spPr>
          <a:xfrm>
            <a:off x="4860031" y="4670721"/>
            <a:ext cx="3024338" cy="41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2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Pontszáma</a:t>
            </a:r>
            <a:r>
              <a:rPr dirty="0"/>
              <a:t>:  9</a:t>
            </a:r>
          </a:p>
        </p:txBody>
      </p:sp>
      <p:pic>
        <p:nvPicPr>
          <p:cNvPr id="2050" name="Picture 2" descr="Selen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046" y="1509162"/>
            <a:ext cx="2586082" cy="483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4FA5A402-CE9C-0026-6CFC-A2D681FEB589}"/>
              </a:ext>
            </a:extLst>
          </p:cNvPr>
          <p:cNvSpPr txBox="1"/>
          <p:nvPr/>
        </p:nvSpPr>
        <p:spPr>
          <a:xfrm>
            <a:off x="377687" y="6597353"/>
            <a:ext cx="3346427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1000" dirty="0">
                <a:solidFill>
                  <a:srgbClr val="D9D9D9"/>
                </a:solidFill>
                <a:latin typeface="Arial"/>
                <a:cs typeface="Arial"/>
              </a:rPr>
              <a:t>*</a:t>
            </a:r>
            <a:r>
              <a:rPr lang="hu-HU" sz="1050" i="1" dirty="0">
                <a:solidFill>
                  <a:srgbClr val="D9D9D9"/>
                </a:solidFill>
                <a:latin typeface="Arial"/>
                <a:cs typeface="Arial"/>
              </a:rPr>
              <a:t>Aktuális váltási árfolyamot keresse kirendeltségünkön</a:t>
            </a:r>
            <a:endParaRPr lang="hu-HU" sz="1200" i="1" dirty="0">
              <a:solidFill>
                <a:srgbClr val="D9D9D9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1609327" y="2243870"/>
            <a:ext cx="6059018" cy="1362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0">
                <a:solidFill>
                  <a:srgbClr val="0057A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Selenium</a:t>
            </a:r>
          </a:p>
        </p:txBody>
      </p:sp>
      <p:sp>
        <p:nvSpPr>
          <p:cNvPr id="241" name="Shape 241"/>
          <p:cNvSpPr/>
          <p:nvPr/>
        </p:nvSpPr>
        <p:spPr>
          <a:xfrm>
            <a:off x="683567" y="3947065"/>
            <a:ext cx="7776866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 lnSpcReduction="10000"/>
          </a:bodyPr>
          <a:lstStyle>
            <a:lvl1pPr algn="ctr">
              <a:defRPr sz="320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 szépség és fiatalság ásványi eleme  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467543" y="44623"/>
            <a:ext cx="8229601" cy="936106"/>
          </a:xfrm>
          <a:prstGeom prst="rect">
            <a:avLst/>
          </a:prstGeom>
        </p:spPr>
        <p:txBody>
          <a:bodyPr/>
          <a:lstStyle/>
          <a:p>
            <a:pPr>
              <a:defRPr sz="4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Szelén (latinul „Selenium”, Se) </a:t>
            </a:r>
          </a:p>
        </p:txBody>
      </p:sp>
      <p:pic>
        <p:nvPicPr>
          <p:cNvPr id="118" name="image3.jpg" descr="Periodical Tab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4744"/>
            <a:ext cx="9144000" cy="51864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1.jpeg" descr="ba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4.png" descr="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360039"/>
            <a:ext cx="1960641" cy="6309321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395535" y="548679"/>
            <a:ext cx="4094957" cy="1197372"/>
          </a:xfrm>
          <a:prstGeom prst="rect">
            <a:avLst/>
          </a:prstGeom>
        </p:spPr>
        <p:txBody>
          <a:bodyPr/>
          <a:lstStyle>
            <a:lvl1pPr algn="l" defTabSz="859536">
              <a:defRPr sz="338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 szelén jelentősége a szervezet számára</a:t>
            </a:r>
          </a:p>
        </p:txBody>
      </p:sp>
      <p:sp>
        <p:nvSpPr>
          <p:cNvPr id="125" name="Shape 125"/>
          <p:cNvSpPr/>
          <p:nvPr/>
        </p:nvSpPr>
        <p:spPr>
          <a:xfrm>
            <a:off x="395535" y="2049314"/>
            <a:ext cx="3734074" cy="1110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Több mint 200 hormon, enzim, valamint  30 fehérje tartalmaz szelént</a:t>
            </a:r>
          </a:p>
        </p:txBody>
      </p:sp>
      <p:pic>
        <p:nvPicPr>
          <p:cNvPr id="126" name="image5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8603" y="836712"/>
            <a:ext cx="494557" cy="494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5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8484" y="1916832"/>
            <a:ext cx="494557" cy="494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5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5" y="2708919"/>
            <a:ext cx="494557" cy="494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5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0492" y="3429000"/>
            <a:ext cx="494557" cy="494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5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4547" y="4077072"/>
            <a:ext cx="494557" cy="494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5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691" y="620687"/>
            <a:ext cx="494557" cy="494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5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635" y="4437112"/>
            <a:ext cx="494557" cy="494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5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748" y="4437112"/>
            <a:ext cx="494557" cy="494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5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0531" y="1268759"/>
            <a:ext cx="494557" cy="494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5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852" y="1268759"/>
            <a:ext cx="494557" cy="494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5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828" y="4077072"/>
            <a:ext cx="494557" cy="494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5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8884" y="3501008"/>
            <a:ext cx="494557" cy="494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5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4908" y="2708919"/>
            <a:ext cx="494557" cy="494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5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0892" y="1916832"/>
            <a:ext cx="494557" cy="494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age5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2780" y="836712"/>
            <a:ext cx="494557" cy="4945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2" animBg="1" advAuto="0"/>
      <p:bldP spid="127" grpId="4" animBg="1" advAuto="0"/>
      <p:bldP spid="128" grpId="5" animBg="1" advAuto="0"/>
      <p:bldP spid="129" grpId="6" animBg="1" advAuto="0"/>
      <p:bldP spid="130" grpId="7" animBg="1" advAuto="0"/>
      <p:bldP spid="131" grpId="1" animBg="1" advAuto="0"/>
      <p:bldP spid="132" grpId="8" animBg="1" advAuto="0"/>
      <p:bldP spid="133" grpId="9" animBg="1" advAuto="0"/>
      <p:bldP spid="134" grpId="3" animBg="1" advAuto="0"/>
      <p:bldP spid="135" grpId="14" animBg="1" advAuto="0"/>
      <p:bldP spid="136" grpId="10" animBg="1" advAuto="0"/>
      <p:bldP spid="137" grpId="11" animBg="1" advAuto="0"/>
      <p:bldP spid="138" grpId="12" animBg="1" advAuto="0"/>
      <p:bldP spid="139" grpId="13" animBg="1" advAuto="0"/>
      <p:bldP spid="140" grpId="1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6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0" y="188639"/>
            <a:ext cx="9144000" cy="720082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Az optimális napi szükséglet</a:t>
            </a:r>
          </a:p>
        </p:txBody>
      </p:sp>
      <p:sp>
        <p:nvSpPr>
          <p:cNvPr id="146" name="Shape 146"/>
          <p:cNvSpPr/>
          <p:nvPr/>
        </p:nvSpPr>
        <p:spPr>
          <a:xfrm>
            <a:off x="251519" y="2351202"/>
            <a:ext cx="2016226" cy="807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000" b="1">
                <a:solidFill>
                  <a:srgbClr val="0057A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55 </a:t>
            </a:r>
            <a:r>
              <a: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µg</a:t>
            </a:r>
          </a:p>
        </p:txBody>
      </p:sp>
      <p:sp>
        <p:nvSpPr>
          <p:cNvPr id="147" name="Shape 147"/>
          <p:cNvSpPr/>
          <p:nvPr/>
        </p:nvSpPr>
        <p:spPr>
          <a:xfrm>
            <a:off x="6588224" y="2348880"/>
            <a:ext cx="1944217" cy="807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000" b="1">
                <a:solidFill>
                  <a:srgbClr val="0057A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75</a:t>
            </a:r>
            <a:r>
              <a:rPr sz="1800" b="0"/>
              <a:t> </a:t>
            </a:r>
            <a:r>
              <a: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µg</a:t>
            </a:r>
          </a:p>
        </p:txBody>
      </p:sp>
      <p:sp>
        <p:nvSpPr>
          <p:cNvPr id="148" name="Shape 148"/>
          <p:cNvSpPr/>
          <p:nvPr/>
        </p:nvSpPr>
        <p:spPr>
          <a:xfrm>
            <a:off x="539551" y="1988840"/>
            <a:ext cx="2232250" cy="449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Nőknél</a:t>
            </a:r>
          </a:p>
        </p:txBody>
      </p:sp>
      <p:sp>
        <p:nvSpPr>
          <p:cNvPr id="149" name="Shape 149"/>
          <p:cNvSpPr/>
          <p:nvPr/>
        </p:nvSpPr>
        <p:spPr>
          <a:xfrm>
            <a:off x="6660232" y="1988840"/>
            <a:ext cx="2232249" cy="449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férfiaknál</a:t>
            </a:r>
          </a:p>
        </p:txBody>
      </p:sp>
      <p:pic>
        <p:nvPicPr>
          <p:cNvPr id="150" name="image7.png" descr="peo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1196751"/>
            <a:ext cx="3486704" cy="54726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922114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57A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 szelén élelmiszer forrásai</a:t>
            </a:r>
          </a:p>
        </p:txBody>
      </p:sp>
      <p:pic>
        <p:nvPicPr>
          <p:cNvPr id="155" name="image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340917"/>
            <a:ext cx="1512018" cy="15120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340766"/>
            <a:ext cx="1509008" cy="1509009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/>
        </p:nvSpPr>
        <p:spPr>
          <a:xfrm>
            <a:off x="2336589" y="1412775"/>
            <a:ext cx="987074" cy="449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5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noni</a:t>
            </a:r>
          </a:p>
        </p:txBody>
      </p:sp>
      <p:sp>
        <p:nvSpPr>
          <p:cNvPr id="158" name="Shape 158"/>
          <p:cNvSpPr/>
          <p:nvPr/>
        </p:nvSpPr>
        <p:spPr>
          <a:xfrm>
            <a:off x="6585063" y="1412775"/>
            <a:ext cx="1656185" cy="449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5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neptunfű</a:t>
            </a:r>
          </a:p>
        </p:txBody>
      </p:sp>
      <p:sp>
        <p:nvSpPr>
          <p:cNvPr id="159" name="Shape 159"/>
          <p:cNvSpPr/>
          <p:nvPr/>
        </p:nvSpPr>
        <p:spPr>
          <a:xfrm>
            <a:off x="6585063" y="1786783"/>
            <a:ext cx="2088233" cy="58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500">
                <a:solidFill>
                  <a:srgbClr val="0057A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4334</a:t>
            </a:r>
            <a:r>
              <a:rPr sz="2800"/>
              <a:t> </a:t>
            </a:r>
            <a:r>
              <a: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µg</a:t>
            </a:r>
          </a:p>
        </p:txBody>
      </p:sp>
      <p:sp>
        <p:nvSpPr>
          <p:cNvPr id="160" name="Shape 160"/>
          <p:cNvSpPr/>
          <p:nvPr/>
        </p:nvSpPr>
        <p:spPr>
          <a:xfrm>
            <a:off x="2336589" y="1801591"/>
            <a:ext cx="2088233" cy="58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500">
                <a:solidFill>
                  <a:srgbClr val="0057A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1141 </a:t>
            </a:r>
            <a:r>
              <a: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µg</a:t>
            </a:r>
          </a:p>
        </p:txBody>
      </p:sp>
      <p:sp>
        <p:nvSpPr>
          <p:cNvPr id="161" name="Shape 161"/>
          <p:cNvSpPr/>
          <p:nvPr/>
        </p:nvSpPr>
        <p:spPr>
          <a:xfrm>
            <a:off x="2336589" y="2308810"/>
            <a:ext cx="1872209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0057A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 kg-ban</a:t>
            </a:r>
          </a:p>
        </p:txBody>
      </p:sp>
      <p:pic>
        <p:nvPicPr>
          <p:cNvPr id="162" name="image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3" y="3332310"/>
            <a:ext cx="936105" cy="936105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776613" y="4340423"/>
            <a:ext cx="987074" cy="362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hús</a:t>
            </a:r>
          </a:p>
        </p:txBody>
      </p:sp>
      <p:sp>
        <p:nvSpPr>
          <p:cNvPr id="164" name="Shape 164"/>
          <p:cNvSpPr/>
          <p:nvPr/>
        </p:nvSpPr>
        <p:spPr>
          <a:xfrm>
            <a:off x="2915816" y="4340423"/>
            <a:ext cx="936105" cy="362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hal</a:t>
            </a:r>
          </a:p>
        </p:txBody>
      </p:sp>
      <p:sp>
        <p:nvSpPr>
          <p:cNvPr id="165" name="Shape 165"/>
          <p:cNvSpPr/>
          <p:nvPr/>
        </p:nvSpPr>
        <p:spPr>
          <a:xfrm>
            <a:off x="395536" y="5901952"/>
            <a:ext cx="1728193" cy="642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gabonafélék és hüvelyesek</a:t>
            </a:r>
          </a:p>
        </p:txBody>
      </p:sp>
      <p:sp>
        <p:nvSpPr>
          <p:cNvPr id="166" name="Shape 166"/>
          <p:cNvSpPr/>
          <p:nvPr/>
        </p:nvSpPr>
        <p:spPr>
          <a:xfrm>
            <a:off x="6804248" y="4315742"/>
            <a:ext cx="1800201" cy="362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algák</a:t>
            </a:r>
          </a:p>
        </p:txBody>
      </p:sp>
      <p:sp>
        <p:nvSpPr>
          <p:cNvPr id="167" name="Shape 167"/>
          <p:cNvSpPr/>
          <p:nvPr/>
        </p:nvSpPr>
        <p:spPr>
          <a:xfrm>
            <a:off x="2411759" y="5901952"/>
            <a:ext cx="1872209" cy="362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tejtermékek</a:t>
            </a:r>
          </a:p>
        </p:txBody>
      </p:sp>
      <p:sp>
        <p:nvSpPr>
          <p:cNvPr id="168" name="Shape 168"/>
          <p:cNvSpPr/>
          <p:nvPr/>
        </p:nvSpPr>
        <p:spPr>
          <a:xfrm>
            <a:off x="4932040" y="5901952"/>
            <a:ext cx="1080121" cy="362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dió</a:t>
            </a:r>
          </a:p>
        </p:txBody>
      </p:sp>
      <p:sp>
        <p:nvSpPr>
          <p:cNvPr id="169" name="Shape 169"/>
          <p:cNvSpPr/>
          <p:nvPr/>
        </p:nvSpPr>
        <p:spPr>
          <a:xfrm>
            <a:off x="7092280" y="5877271"/>
            <a:ext cx="1296145" cy="362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zöldség</a:t>
            </a:r>
          </a:p>
        </p:txBody>
      </p:sp>
      <p:sp>
        <p:nvSpPr>
          <p:cNvPr id="170" name="Shape 170"/>
          <p:cNvSpPr/>
          <p:nvPr/>
        </p:nvSpPr>
        <p:spPr>
          <a:xfrm>
            <a:off x="4427983" y="4315742"/>
            <a:ext cx="2160242" cy="362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tenger gyümölcsei</a:t>
            </a:r>
          </a:p>
        </p:txBody>
      </p:sp>
      <p:pic>
        <p:nvPicPr>
          <p:cNvPr id="171" name="image1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048" y="3332310"/>
            <a:ext cx="936105" cy="9361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1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3808" y="3332310"/>
            <a:ext cx="936105" cy="9361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1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583" y="4941168"/>
            <a:ext cx="936105" cy="9361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1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3808" y="4941168"/>
            <a:ext cx="936105" cy="9361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15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6296" y="4941168"/>
            <a:ext cx="936105" cy="9361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16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4048" y="4941168"/>
            <a:ext cx="936105" cy="9361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17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36296" y="3356991"/>
            <a:ext cx="936105" cy="936105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6748205" y="2317111"/>
            <a:ext cx="1872209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0057A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 kg-ban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457200" y="44623"/>
            <a:ext cx="8229600" cy="9361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7AE"/>
                </a:solidFill>
              </a:defRPr>
            </a:lvl1pPr>
          </a:lstStyle>
          <a:p>
            <a:r>
              <a:t>Mit okozhat a hiánya?</a:t>
            </a:r>
          </a:p>
        </p:txBody>
      </p:sp>
      <p:pic>
        <p:nvPicPr>
          <p:cNvPr id="183" name="image18.jpg" descr="Sick_wom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4744"/>
            <a:ext cx="9144000" cy="51864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xfrm>
            <a:off x="467543" y="260648"/>
            <a:ext cx="8229601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7AE"/>
                </a:solidFill>
              </a:defRPr>
            </a:lvl1pPr>
          </a:lstStyle>
          <a:p>
            <a:r>
              <a:t>VAN MEGFELELŐ MEGOLDÁS!</a:t>
            </a:r>
          </a:p>
        </p:txBody>
      </p:sp>
      <p:sp>
        <p:nvSpPr>
          <p:cNvPr id="188" name="Shape 188"/>
          <p:cNvSpPr/>
          <p:nvPr/>
        </p:nvSpPr>
        <p:spPr>
          <a:xfrm>
            <a:off x="5112568" y="1853456"/>
            <a:ext cx="3491881" cy="3551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Biztosítja a szív- és érrendszer, az immunrendszer és más rendszerek normális működését.</a:t>
            </a:r>
          </a:p>
          <a:p>
            <a:pPr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Szabályozza a pajzsmirigy működését.</a:t>
            </a:r>
          </a:p>
          <a:p>
            <a:pPr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Lassítja a sejtek öregedését.</a:t>
            </a:r>
          </a:p>
          <a:p>
            <a:pPr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Javítja a bőr, haj és köröm állapotát.</a:t>
            </a:r>
          </a:p>
        </p:txBody>
      </p:sp>
      <p:pic>
        <p:nvPicPr>
          <p:cNvPr id="190" name="image20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5733255"/>
            <a:ext cx="254097" cy="539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2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1853456"/>
            <a:ext cx="279401" cy="27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2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2933575"/>
            <a:ext cx="279401" cy="27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2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3992900"/>
            <a:ext cx="279401" cy="27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2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4776570"/>
            <a:ext cx="279401" cy="279401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1547663" y="5701579"/>
            <a:ext cx="720081" cy="510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000">
                <a:solidFill>
                  <a:srgbClr val="0057A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Se</a:t>
            </a:r>
          </a:p>
        </p:txBody>
      </p:sp>
      <p:sp>
        <p:nvSpPr>
          <p:cNvPr id="196" name="Shape 196"/>
          <p:cNvSpPr/>
          <p:nvPr/>
        </p:nvSpPr>
        <p:spPr>
          <a:xfrm>
            <a:off x="3203848" y="5727420"/>
            <a:ext cx="648073" cy="510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000">
                <a:solidFill>
                  <a:srgbClr val="0057A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</a:t>
            </a:r>
          </a:p>
        </p:txBody>
      </p:sp>
      <p:sp>
        <p:nvSpPr>
          <p:cNvPr id="197" name="Shape 197"/>
          <p:cNvSpPr/>
          <p:nvPr/>
        </p:nvSpPr>
        <p:spPr>
          <a:xfrm>
            <a:off x="2123727" y="5835724"/>
            <a:ext cx="1080121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75 </a:t>
            </a:r>
            <a:r>
              <a: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µg</a:t>
            </a:r>
          </a:p>
        </p:txBody>
      </p:sp>
      <p:sp>
        <p:nvSpPr>
          <p:cNvPr id="198" name="Shape 198"/>
          <p:cNvSpPr/>
          <p:nvPr/>
        </p:nvSpPr>
        <p:spPr>
          <a:xfrm>
            <a:off x="3563887" y="5835724"/>
            <a:ext cx="108012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75 mg</a:t>
            </a:r>
          </a:p>
        </p:txBody>
      </p:sp>
      <p:sp>
        <p:nvSpPr>
          <p:cNvPr id="199" name="Shape 199"/>
          <p:cNvSpPr/>
          <p:nvPr/>
        </p:nvSpPr>
        <p:spPr>
          <a:xfrm>
            <a:off x="899591" y="5800297"/>
            <a:ext cx="57606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х 1 </a:t>
            </a:r>
          </a:p>
        </p:txBody>
      </p:sp>
      <p:pic>
        <p:nvPicPr>
          <p:cNvPr id="1026" name="Picture 2" descr="Selen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08" y="1344480"/>
            <a:ext cx="2227779" cy="416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age6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467543" y="260647"/>
            <a:ext cx="8229601" cy="57606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13816">
              <a:defRPr sz="3471">
                <a:solidFill>
                  <a:srgbClr val="0057A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Szelén + C-vitamin</a:t>
            </a:r>
          </a:p>
        </p:txBody>
      </p:sp>
      <p:pic>
        <p:nvPicPr>
          <p:cNvPr id="205" name="image22.png" descr="Untitled-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988840"/>
            <a:ext cx="6696744" cy="37653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xfrm>
            <a:off x="467543" y="130622"/>
            <a:ext cx="8229601" cy="70609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57AE"/>
                </a:solidFill>
              </a:defRPr>
            </a:lvl1pPr>
          </a:lstStyle>
          <a:p>
            <a:r>
              <a:t>Mikor elengedhetetlen?</a:t>
            </a:r>
          </a:p>
        </p:txBody>
      </p:sp>
      <p:sp>
        <p:nvSpPr>
          <p:cNvPr id="210" name="Shape 210"/>
          <p:cNvSpPr/>
          <p:nvPr/>
        </p:nvSpPr>
        <p:spPr>
          <a:xfrm>
            <a:off x="1547663" y="1308000"/>
            <a:ext cx="2327745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szívproblémák esetén</a:t>
            </a:r>
          </a:p>
        </p:txBody>
      </p:sp>
      <p:sp>
        <p:nvSpPr>
          <p:cNvPr id="211" name="Shape 211"/>
          <p:cNvSpPr/>
          <p:nvPr/>
        </p:nvSpPr>
        <p:spPr>
          <a:xfrm>
            <a:off x="1547663" y="2217638"/>
            <a:ext cx="2232249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infarktus vagy szélütés utáni rehabilitációnál</a:t>
            </a:r>
          </a:p>
        </p:txBody>
      </p:sp>
      <p:sp>
        <p:nvSpPr>
          <p:cNvPr id="212" name="Shape 212"/>
          <p:cNvSpPr/>
          <p:nvPr/>
        </p:nvSpPr>
        <p:spPr>
          <a:xfrm>
            <a:off x="5796136" y="2368847"/>
            <a:ext cx="236580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májfunkció</a:t>
            </a:r>
            <a:r>
              <a:rPr dirty="0"/>
              <a:t> </a:t>
            </a:r>
            <a:r>
              <a:rPr dirty="0" err="1"/>
              <a:t>zavaroknál</a:t>
            </a:r>
            <a:endParaRPr dirty="0"/>
          </a:p>
        </p:txBody>
      </p:sp>
      <p:sp>
        <p:nvSpPr>
          <p:cNvPr id="213" name="Shape 213"/>
          <p:cNvSpPr/>
          <p:nvPr/>
        </p:nvSpPr>
        <p:spPr>
          <a:xfrm>
            <a:off x="1547663" y="3502748"/>
            <a:ext cx="1591046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az immunitás</a:t>
            </a:r>
          </a:p>
          <a:p>
            <a:pPr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gyengülésekor</a:t>
            </a:r>
          </a:p>
        </p:txBody>
      </p:sp>
      <p:sp>
        <p:nvSpPr>
          <p:cNvPr id="214" name="Shape 214"/>
          <p:cNvSpPr/>
          <p:nvPr/>
        </p:nvSpPr>
        <p:spPr>
          <a:xfrm>
            <a:off x="1588647" y="5445223"/>
            <a:ext cx="2426361" cy="884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sebgyógyuláshoz, fekélyek vagy vágások kezeléskor</a:t>
            </a:r>
          </a:p>
        </p:txBody>
      </p:sp>
      <p:sp>
        <p:nvSpPr>
          <p:cNvPr id="215" name="Shape 215"/>
          <p:cNvSpPr/>
          <p:nvPr/>
        </p:nvSpPr>
        <p:spPr>
          <a:xfrm>
            <a:off x="5796136" y="1308000"/>
            <a:ext cx="1946782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látáskárosodásnál</a:t>
            </a:r>
          </a:p>
        </p:txBody>
      </p:sp>
      <p:sp>
        <p:nvSpPr>
          <p:cNvPr id="216" name="Shape 216"/>
          <p:cNvSpPr/>
          <p:nvPr/>
        </p:nvSpPr>
        <p:spPr>
          <a:xfrm>
            <a:off x="1547663" y="4509120"/>
            <a:ext cx="1628886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bőrproblémák </a:t>
            </a:r>
          </a:p>
          <a:p>
            <a:pPr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esetén</a:t>
            </a:r>
          </a:p>
        </p:txBody>
      </p:sp>
      <p:sp>
        <p:nvSpPr>
          <p:cNvPr id="217" name="Shape 217"/>
          <p:cNvSpPr/>
          <p:nvPr/>
        </p:nvSpPr>
        <p:spPr>
          <a:xfrm>
            <a:off x="5837119" y="3237951"/>
            <a:ext cx="2304257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a </a:t>
            </a:r>
            <a:r>
              <a:rPr dirty="0" err="1"/>
              <a:t>reprodukciós</a:t>
            </a:r>
            <a:r>
              <a:rPr dirty="0"/>
              <a:t> </a:t>
            </a:r>
            <a:r>
              <a:rPr dirty="0" err="1"/>
              <a:t>rendszer</a:t>
            </a:r>
            <a:r>
              <a:rPr dirty="0"/>
              <a:t> </a:t>
            </a:r>
            <a:r>
              <a:rPr dirty="0" err="1"/>
              <a:t>gyengülésekor</a:t>
            </a:r>
            <a:endParaRPr dirty="0"/>
          </a:p>
        </p:txBody>
      </p:sp>
      <p:sp>
        <p:nvSpPr>
          <p:cNvPr id="218" name="Shape 218"/>
          <p:cNvSpPr/>
          <p:nvPr/>
        </p:nvSpPr>
        <p:spPr>
          <a:xfrm>
            <a:off x="5796136" y="4572913"/>
            <a:ext cx="2044150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 szervezet toxikációja esetén</a:t>
            </a:r>
          </a:p>
        </p:txBody>
      </p:sp>
      <p:sp>
        <p:nvSpPr>
          <p:cNvPr id="219" name="Shape 219"/>
          <p:cNvSpPr/>
          <p:nvPr/>
        </p:nvSpPr>
        <p:spPr>
          <a:xfrm>
            <a:off x="5837119" y="5517231"/>
            <a:ext cx="2695322" cy="884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 fizikai vagy szellemi teljesítőképesség csökkenésekor</a:t>
            </a:r>
          </a:p>
        </p:txBody>
      </p:sp>
      <p:pic>
        <p:nvPicPr>
          <p:cNvPr id="220" name="image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5517231"/>
            <a:ext cx="866925" cy="866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1" y="1196751"/>
            <a:ext cx="854226" cy="854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25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1" y="5517231"/>
            <a:ext cx="864097" cy="864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2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1" y="4437112"/>
            <a:ext cx="864097" cy="864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2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8024" y="1196751"/>
            <a:ext cx="792089" cy="792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2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6016" y="4437112"/>
            <a:ext cx="864097" cy="864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29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6016" y="2235890"/>
            <a:ext cx="864097" cy="864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30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551" y="2235890"/>
            <a:ext cx="864097" cy="864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31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16016" y="3356991"/>
            <a:ext cx="864097" cy="864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age32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9551" y="3356991"/>
            <a:ext cx="864097" cy="8640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1331</Words>
  <Application>Microsoft Office PowerPoint</Application>
  <PresentationFormat>Diavetítés a képernyőre (4:3 oldalarány)</PresentationFormat>
  <Paragraphs>139</Paragraphs>
  <Slides>11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PowerPoint-bemutató</vt:lpstr>
      <vt:lpstr>Szelén (latinul „Selenium”, Se) </vt:lpstr>
      <vt:lpstr>A szelén jelentősége a szervezet számára</vt:lpstr>
      <vt:lpstr>Az optimális napi szükséglet</vt:lpstr>
      <vt:lpstr>A szelén élelmiszer forrásai</vt:lpstr>
      <vt:lpstr>Mit okozhat a hiánya?</vt:lpstr>
      <vt:lpstr>VAN MEGFELELŐ MEGOLDÁS!</vt:lpstr>
      <vt:lpstr>Szelén + C-vitamin</vt:lpstr>
      <vt:lpstr>Mikor elengedhetetlen?</vt:lpstr>
      <vt:lpstr>A klubtagság előnye: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Zofiya Beh-Nemeth</dc:creator>
  <cp:lastModifiedBy>Klaudia Korpash</cp:lastModifiedBy>
  <cp:revision>6</cp:revision>
  <dcterms:modified xsi:type="dcterms:W3CDTF">2022-05-25T08:51:25Z</dcterms:modified>
</cp:coreProperties>
</file>