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89563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taurin - egy aminosav, amit először Tiedemann és Gmelin (német kutatók) izoláltak 1827-ben szarvasmarha epéből. Innen van az elnevezése is, görögül a „taurus” bikát jelent. A taurinnak nem tulajdonítottak különösebb jelentőséget egészen 1970-ig, amikor is a tudósok felfedezték, hogy a taurin mennyire nélkülözhetetlen a macskák étrendjében. Hiányában az állatoknál vakság és súlyos szívproblémák alakultak ki.</a:t>
            </a:r>
          </a:p>
          <a:p>
            <a:r>
              <a:t>Fontosságát a szervezet számára az is bizonyítja, hogy a taurint „feltételesen” az esszenciális aminosavak közé sorolják annak ellenére, hogy más aminosavakkal ellentétben nem vesz részt a fehérjeszintézisben.</a:t>
            </a:r>
          </a:p>
        </p:txBody>
      </p:sp>
    </p:spTree>
    <p:extLst>
      <p:ext uri="{BB962C8B-B14F-4D97-AF65-F5344CB8AC3E}">
        <p14:creationId xmlns:p14="http://schemas.microsoft.com/office/powerpoint/2010/main" val="363692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szív és érrendszer optimális egészségének fenntartásához ajánlott a taurin magnéziummal együtt történő szedése. </a:t>
            </a:r>
          </a:p>
          <a:p>
            <a:r>
              <a:t>A szükséges mennyiségben fogyasztott taurin és magnézium jelentősen csökkenti a depresszív állapot kialakulásának veszélyét.</a:t>
            </a:r>
          </a:p>
        </p:txBody>
      </p:sp>
    </p:spTree>
    <p:extLst>
      <p:ext uri="{BB962C8B-B14F-4D97-AF65-F5344CB8AC3E}">
        <p14:creationId xmlns:p14="http://schemas.microsoft.com/office/powerpoint/2010/main" val="71305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megelőzés céljából szedett taurin mennyisége teljesen biztonságos, de a terápiás célból alkalmazott dózisa ennél lényegesen magasabb, akár 3g/nap is lehet.</a:t>
            </a:r>
          </a:p>
          <a:p>
            <a:r>
              <a:t> </a:t>
            </a:r>
          </a:p>
          <a:p>
            <a:r>
              <a:t>A taurin hiányát a szervezetben azért is pótolni kell, mert olyan sok élettani szempontból fontos fiziológiai és biokémiai folyamatban tölt be fontos szerepet, hogy mással nem helyettesíthető.  </a:t>
            </a:r>
          </a:p>
          <a:p>
            <a:r>
              <a:t> </a:t>
            </a:r>
          </a:p>
          <a:p>
            <a:r>
              <a:t>A taurinra szüksége van:</a:t>
            </a:r>
          </a:p>
          <a:p>
            <a:r>
              <a:t>a vegetáriánusoknak</a:t>
            </a:r>
          </a:p>
          <a:p>
            <a:r>
              <a:t>a sportolóknak</a:t>
            </a:r>
          </a:p>
          <a:p>
            <a:r>
              <a:t>az időseknek</a:t>
            </a:r>
          </a:p>
          <a:p>
            <a:r>
              <a:t>a szívbetegeknek</a:t>
            </a:r>
          </a:p>
          <a:p>
            <a:r>
              <a:t>azoknak, akik folyton számítógép előtt ülnek vagy olvasnak</a:t>
            </a:r>
          </a:p>
          <a:p>
            <a:r>
              <a:t>azoknak, akik dohányoznak és sok kávét vagy hasonló italt fogyasztanak.</a:t>
            </a:r>
          </a:p>
          <a:p>
            <a:r>
              <a:t> </a:t>
            </a:r>
          </a:p>
          <a:p>
            <a:r>
              <a:t>A taurinra mindenkinek szüksége van!</a:t>
            </a:r>
          </a:p>
        </p:txBody>
      </p:sp>
    </p:spTree>
    <p:extLst>
      <p:ext uri="{BB962C8B-B14F-4D97-AF65-F5344CB8AC3E}">
        <p14:creationId xmlns:p14="http://schemas.microsoft.com/office/powerpoint/2010/main" val="486501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Coral Taurin</a:t>
            </a:r>
          </a:p>
          <a:p>
            <a:pPr>
              <a:defRPr b="1"/>
            </a:pPr>
            <a:r>
              <a:t>kód </a:t>
            </a:r>
            <a:r>
              <a:rPr b="0"/>
              <a:t>2101</a:t>
            </a:r>
          </a:p>
          <a:p>
            <a:pPr>
              <a:defRPr b="1"/>
            </a:pPr>
            <a:r>
              <a:t>Kiszerelés: </a:t>
            </a:r>
            <a:r>
              <a:rPr b="0"/>
              <a:t>60 kapszula. </a:t>
            </a:r>
          </a:p>
          <a:p>
            <a:pPr>
              <a:defRPr b="1"/>
            </a:pPr>
            <a:r>
              <a:t>Összetétel</a:t>
            </a:r>
            <a:r>
              <a:rPr b="0"/>
              <a:t>: taurin 600 mg</a:t>
            </a:r>
          </a:p>
          <a:p>
            <a:pPr>
              <a:defRPr i="1"/>
            </a:pPr>
            <a:r>
              <a:t>Segédanyagok: mikrokristályos cellulóz, magnézium-sztearát, kapszulahéj (zselatin, víz)</a:t>
            </a:r>
          </a:p>
        </p:txBody>
      </p:sp>
    </p:spTree>
    <p:extLst>
      <p:ext uri="{BB962C8B-B14F-4D97-AF65-F5344CB8AC3E}">
        <p14:creationId xmlns:p14="http://schemas.microsoft.com/office/powerpoint/2010/main" val="76243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„Feltételesen” esszenciális aminosav, amely magas biológiai aktivitással bír, és elengedhetetlen a szervezet normális működése szempontjából.</a:t>
            </a:r>
          </a:p>
          <a:p>
            <a:r>
              <a:t> </a:t>
            </a:r>
          </a:p>
          <a:p>
            <a:r>
              <a:t>A taurin – ún. cytoprotector, ami szó szerinti fordításban a „sejtek védőjét” jelenti. Ez a legfontosabb és egyben a fő funkciója.</a:t>
            </a:r>
          </a:p>
          <a:p>
            <a:r>
              <a:t> </a:t>
            </a:r>
          </a:p>
          <a:p>
            <a:r>
              <a:t>Irányítja a sejtmembránok (hártyák) működését, valamint védi és stabilizálja őket: szabályozza a sejtmembránon keresztül történő tápanyagok és elektrolitok áramlását. Példának okáért, a taurin a szívben fontos szerepet tölt be a kalciumionok membránon keresztül történő mozgásában: szükség szerint képes növelni vagy csökkenteni a kalciumszintet, sejten belül tartva ezzel a káliumot és magnéziumot, illetve sejten kívül a nátriumot.</a:t>
            </a:r>
          </a:p>
          <a:p>
            <a:r>
              <a:t> </a:t>
            </a:r>
          </a:p>
          <a:p>
            <a:r>
              <a:t>A taurin fontos szerepet játszik a központi idegrendszer ingerület átvitelének szabályozásában vagy lassításában (neurotranszmitter vagy neuromodulátor).</a:t>
            </a:r>
          </a:p>
          <a:p>
            <a:r>
              <a:t>A taurin az epe alapvető alkotóelemében, a taurokólsav összetételében is megtalálható.</a:t>
            </a:r>
          </a:p>
          <a:p>
            <a:r>
              <a:t>A taurin antioxidáns tulajdonságokkal is rendelkezik. </a:t>
            </a:r>
          </a:p>
        </p:txBody>
      </p:sp>
    </p:spTree>
    <p:extLst>
      <p:ext uri="{BB962C8B-B14F-4D97-AF65-F5344CB8AC3E}">
        <p14:creationId xmlns:p14="http://schemas.microsoft.com/office/powerpoint/2010/main" val="395919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taurin gyakorlatilag az összes létfontosságú szervünkben megtalálható a fogantatástól a késő öregkorig.</a:t>
            </a:r>
          </a:p>
          <a:p>
            <a:r>
              <a:t>A fejlődő agyszövetekben igen magas koncentrációban fordul elő. A gyermekek agyában négyszer több taurin van, mint a felnőttekében.</a:t>
            </a:r>
          </a:p>
          <a:p>
            <a:r>
              <a:t>A taurin, mint alapvető aminosav a retinában is megtalálható (40-50%), az izomszövet pedig szintén 50%-nál nagyobb koncentrációban tartalmazza.</a:t>
            </a:r>
          </a:p>
          <a:p>
            <a:r>
              <a:t>A taurin az epe fő alkotórészeiben is megtalálható.</a:t>
            </a:r>
          </a:p>
          <a:p>
            <a:r>
              <a:t>Sok taurin található a védelmi feladatokat ellátó fehérvérsejtekben, a limfocitákban és a trombocitákban. </a:t>
            </a:r>
          </a:p>
        </p:txBody>
      </p:sp>
    </p:spTree>
    <p:extLst>
      <p:ext uri="{BB962C8B-B14F-4D97-AF65-F5344CB8AC3E}">
        <p14:creationId xmlns:p14="http://schemas.microsoft.com/office/powerpoint/2010/main" val="23085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És a fentieken kívül:</a:t>
            </a:r>
          </a:p>
          <a:p>
            <a:r>
              <a:t> </a:t>
            </a:r>
          </a:p>
          <a:p>
            <a:r>
              <a:t>Javítja az agyműködést, növeli a koncentrációs készséget, javítja a memóriát</a:t>
            </a:r>
          </a:p>
          <a:p>
            <a:r>
              <a:t>Védi a szemet</a:t>
            </a:r>
          </a:p>
          <a:p>
            <a:r>
              <a:t>Erősíti a csontozatot és a keringési rendszert</a:t>
            </a:r>
          </a:p>
          <a:p>
            <a:r>
              <a:t>Segít a cukorbetegség kialakulásának megelőzésében</a:t>
            </a:r>
          </a:p>
          <a:p>
            <a:r>
              <a:t>Javítja a vitaminok felszívódását</a:t>
            </a:r>
          </a:p>
          <a:p>
            <a:r>
              <a:t>Lebontja a zsírsejteket</a:t>
            </a:r>
          </a:p>
          <a:p>
            <a:r>
              <a:t>Segít a felesleges testfolyadék eltávolításában</a:t>
            </a:r>
          </a:p>
          <a:p>
            <a:r>
              <a:t>Pozitív hatással van a mentális egészségre.</a:t>
            </a:r>
          </a:p>
        </p:txBody>
      </p:sp>
    </p:spTree>
    <p:extLst>
      <p:ext uri="{BB962C8B-B14F-4D97-AF65-F5344CB8AC3E}">
        <p14:creationId xmlns:p14="http://schemas.microsoft.com/office/powerpoint/2010/main" val="421608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szervezetben a taurin a B</a:t>
            </a:r>
            <a:r>
              <a:rPr baseline="-25000"/>
              <a:t>6</a:t>
            </a:r>
            <a:r>
              <a:t>-vitamin segítségével metioninből és ciszteinből szintetizálódik, de előfordulhatnak olyan esetek, amikor túlzottan nagy a szervezet taurin vesztése, például:</a:t>
            </a:r>
          </a:p>
          <a:p>
            <a:r>
              <a:t> </a:t>
            </a:r>
          </a:p>
          <a:p>
            <a:r>
              <a:t>stressz esetén,</a:t>
            </a:r>
          </a:p>
          <a:p>
            <a:r>
              <a:t>radioaktív besugárzásnál, kemoterápiánál,</a:t>
            </a:r>
          </a:p>
          <a:p>
            <a:r>
              <a:t>sebészeti beavatkozáskor,</a:t>
            </a:r>
          </a:p>
          <a:p>
            <a:r>
              <a:t>iszkémiás állapot, szívritmuszavar esetén,</a:t>
            </a:r>
          </a:p>
          <a:p>
            <a:r>
              <a:t>bélrendszeri betegségeknél,</a:t>
            </a:r>
          </a:p>
          <a:p>
            <a:r>
              <a:t>túlzott alkoholfogyasztásnál, dohányzásnál,</a:t>
            </a:r>
          </a:p>
          <a:p>
            <a:r>
              <a:t>cukorbetegség esetén,</a:t>
            </a:r>
          </a:p>
          <a:p>
            <a:r>
              <a:t>ösztrogénpótló terápiánál.</a:t>
            </a:r>
          </a:p>
        </p:txBody>
      </p:sp>
    </p:spTree>
    <p:extLst>
      <p:ext uri="{BB962C8B-B14F-4D97-AF65-F5344CB8AC3E}">
        <p14:creationId xmlns:p14="http://schemas.microsoft.com/office/powerpoint/2010/main" val="198551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Érdekes tény, hogy a gyermek születését követő első négy napban jelentősen megnő az anyatej taurin tartalma. </a:t>
            </a:r>
          </a:p>
          <a:p>
            <a:r>
              <a:t>Az aktív növekedés és a kisgyermek gyors fejlődése nagy terhelést jelent a szívre, és a taurin éppen ebben képes támogatást adni a szervezetnek.</a:t>
            </a:r>
          </a:p>
          <a:p>
            <a:r>
              <a:t>Még vizsgálják a taurin hatását a sportteljesítmények növelésében, de a kutatók nagy biztonsággal állítják, hogy a jelentős fizikai megterhelés hatással van a szívizom működésére. A taurin pedig éppen szervezetünk „motorjának” egészségéért és támogatásáért felelős.</a:t>
            </a:r>
          </a:p>
        </p:txBody>
      </p:sp>
    </p:spTree>
    <p:extLst>
      <p:ext uri="{BB962C8B-B14F-4D97-AF65-F5344CB8AC3E}">
        <p14:creationId xmlns:p14="http://schemas.microsoft.com/office/powerpoint/2010/main" val="65859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40 éves kor felett az emberi szervezet taurintermelő képessége csökken. Az idősebbeknél felére esik a taurinszint a vérsejtekben és a plazmában.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Ha a szervezetben nincsen elégséges taurin, akkor azok a folyamatok, amikért a taurin felelős, vagy rosszabb hatásfokkal vagy egyáltalán nem mennek végbe.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Ez először a szervezetünk tartalékait őrli fel, azután kezdődnek az először nehezebben észlelhető sejtszintű, majd a szervszintű elváltozások.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 taurin étrendbe iktatásával a következő problémákat előzhetjük meg: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szívelégtelenség,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a látás romlása, szembetegségek (szürkehályog),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a vázizomzat gyengülése,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akut és krónikus stressz, a memória gyengülése, alvászavarok,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a májfunkció és a hasnyálmirigy működésének romlása (zsír- és cukorfelszívódási zavar, koleszterin többlet),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- érelmeszesedés kialakulása,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emlékezetkiesés,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 immunrendszer gyengülése.</a:t>
            </a:r>
          </a:p>
        </p:txBody>
      </p:sp>
    </p:spTree>
    <p:extLst>
      <p:ext uri="{BB962C8B-B14F-4D97-AF65-F5344CB8AC3E}">
        <p14:creationId xmlns:p14="http://schemas.microsoft.com/office/powerpoint/2010/main" val="84973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Az energiaitalok nélkülözhetetlenek azokban a helyzetekben, amikor egy kis felélénkülésre van szükségünk, agyunkat munkára kell fognunk, de a pihenőidő még távol van. </a:t>
            </a:r>
          </a:p>
          <a:p>
            <a:r>
              <a:t>Mi a titka az energiaitaloknak?</a:t>
            </a:r>
          </a:p>
          <a:p>
            <a:r>
              <a:t>A doboz tartalma, mint egy kulcs, kinyitja az ajtót a szervezet tartalékai előtt és aktiválja a szervezet saját energiacsatornáit. Más szavakkal – az ital nem energiát ad, hanem belőlünk szívja ki azt. Az ember saját belső tartalékait használja fel, vagy egyszerűbben fogalmazva:  kölcsönveszi. Az adósságot pedig, értelemszerűen, előbb vagy utóbb törleszteni kell, ami fáradtságban, álmatlanságban, idegességben, ingerlékenységben és depresszióban mutatkozik meg.  </a:t>
            </a:r>
          </a:p>
          <a:p>
            <a:r>
              <a:t>Az energiaitalok alapösszetevője a koffein. Túlzott fogyasztása azonban aggodalomra ad okot.</a:t>
            </a:r>
          </a:p>
          <a:p>
            <a:r>
              <a:t>A koffein rendszeres fogyasztása kimeríti a szervezetet, a túlzott koffeinbevitel gyakori vizeléshez vezethet, ami nagy mennyiségű ásványi anyag elvesztését jelenti. Még ennél is rosszabb az, hogy a szervezet hozzászokik a koffeinadagokhoz, és idővel egyre többre tart igényt.</a:t>
            </a:r>
          </a:p>
          <a:p>
            <a:r>
              <a:t>Az energiaitalokban található taurin védi a szívet, mérsékli az italok magas koffeintartalmának agresszív hatását. Amíg a koffein összehúzza a vérereket és növeli a vérnyomást, addig a taurin kiegyenlíti a vérnyomás ingadozásokat a sejtmembránokon keresztül történő elektrolit áramlás (azaz az ásványi anyag) áramlásának szabályozásával.</a:t>
            </a:r>
          </a:p>
          <a:p>
            <a:r>
              <a:t> </a:t>
            </a:r>
          </a:p>
          <a:p>
            <a:r>
              <a:t>Érdemes észben tartani, hogy az alábbi italok nagy mennyiségben tartalmaznak koffeint:</a:t>
            </a:r>
          </a:p>
          <a:p>
            <a:r>
              <a:t>tea / kávé / kóla</a:t>
            </a:r>
          </a:p>
          <a:p>
            <a:pPr>
              <a:defRPr u="sng"/>
            </a:pPr>
            <a:r>
              <a:t>Ön és hozzátartozói fogyasztanak ilyen italokat? Gondolt Ön arra, hogy van-e elég taurin a szervezetében a szívizmok védelmére?</a:t>
            </a:r>
          </a:p>
          <a:p>
            <a:r>
              <a:t> </a:t>
            </a:r>
          </a:p>
          <a:p>
            <a:r>
              <a:t>A másik mindennapi „narkotikum” – a nikotin, ami szintén szűkíti a vérereket és növeli az arteriális vérnyomást. 2003-ban kutatók megfigyelték, hogy taurin fogyasztásával a dohányosok érrendszerének állapota két hét elteltével közelít a nemdohányzókéhoz.</a:t>
            </a:r>
          </a:p>
        </p:txBody>
      </p:sp>
    </p:spTree>
    <p:extLst>
      <p:ext uri="{BB962C8B-B14F-4D97-AF65-F5344CB8AC3E}">
        <p14:creationId xmlns:p14="http://schemas.microsoft.com/office/powerpoint/2010/main" val="336941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taurin felnőttek részére javasolt napi beviteli mennyisége 400 mg. A taurin állati eredetű élelmiszerekben található meg, és gyakorlatilag nincs a növényi termékekben.</a:t>
            </a:r>
          </a:p>
          <a:p>
            <a:r>
              <a:t>Az állati eredetű termékek közül legjobb a gerinctelen tengeri élőlények fogyasztása (kagyló, tintahal, osztriga, rák), mivel meglehetősen nagy mennyiségben tartalmaznak taurint.</a:t>
            </a:r>
          </a:p>
        </p:txBody>
      </p:sp>
    </p:spTree>
    <p:extLst>
      <p:ext uri="{BB962C8B-B14F-4D97-AF65-F5344CB8AC3E}">
        <p14:creationId xmlns:p14="http://schemas.microsoft.com/office/powerpoint/2010/main" val="142781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</a:lstStyle>
          <a:p>
            <a:r>
              <a:t>Click to add subtitle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4" cy="8229601"/>
          </a:xfrm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 rot="5400000">
            <a:off x="4732337" y="2171700"/>
            <a:ext cx="5851526" cy="2057400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6" cy="6019799"/>
          </a:xfrm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r>
              <a:t>Click to add title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Click to add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Click to add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3"/>
          </p:nvPr>
        </p:nvSpPr>
        <p:spPr>
          <a:xfrm>
            <a:off x="4648199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Click to add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half" idx="13"/>
          </p:nvPr>
        </p:nvSpPr>
        <p:spPr>
          <a:xfrm>
            <a:off x="457199" y="2174874"/>
            <a:ext cx="4040189" cy="395128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4"/>
          </p:nvPr>
        </p:nvSpPr>
        <p:spPr>
          <a:xfrm>
            <a:off x="4645024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half" idx="15"/>
          </p:nvPr>
        </p:nvSpPr>
        <p:spPr>
          <a:xfrm>
            <a:off x="4645024" y="2174874"/>
            <a:ext cx="4041775" cy="395128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r>
              <a:t>Click to add title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Click to add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399" cy="566738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r>
              <a:t>Click to add title</a:t>
            </a:r>
          </a:p>
        </p:txBody>
      </p:sp>
      <p:sp>
        <p:nvSpPr>
          <p:cNvPr id="86" name="Shape 86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399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Click to add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Click to add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57" y="6404312"/>
            <a:ext cx="263943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139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42950" marR="0" indent="-1079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143000" marR="0" indent="-76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002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0574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146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718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290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886200" marR="0" indent="-101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ctrTitle"/>
          </p:nvPr>
        </p:nvSpPr>
        <p:spPr>
          <a:xfrm>
            <a:off x="685800" y="2130424"/>
            <a:ext cx="7772400" cy="147002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4400"/>
            </a:lvl1pPr>
          </a:lstStyle>
          <a:p>
            <a:r>
              <a:t>Корал Таурин</a:t>
            </a:r>
          </a:p>
        </p:txBody>
      </p:sp>
      <p:pic>
        <p:nvPicPr>
          <p:cNvPr id="116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6512" y="-99392"/>
            <a:ext cx="9289032" cy="7056785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827583" y="3090492"/>
            <a:ext cx="7272809" cy="1340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600">
                <a:solidFill>
                  <a:srgbClr val="FFFFFF"/>
                </a:solidFill>
              </a:defRPr>
            </a:lvl1pPr>
          </a:lstStyle>
          <a:p>
            <a:r>
              <a:t>Coral Taurine</a:t>
            </a:r>
          </a:p>
        </p:txBody>
      </p:sp>
      <p:pic>
        <p:nvPicPr>
          <p:cNvPr id="118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3841" y="1301325"/>
            <a:ext cx="1752325" cy="1408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1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4400"/>
            </a:lvl1pPr>
          </a:lstStyle>
          <a:p>
            <a:r>
              <a:t>Hogyan juthatunk taurinhoz?</a:t>
            </a:r>
          </a:p>
        </p:txBody>
      </p:sp>
      <p:pic>
        <p:nvPicPr>
          <p:cNvPr id="220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0053" y="5877271"/>
            <a:ext cx="1123946" cy="90312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5580112" y="3861048"/>
            <a:ext cx="1146201" cy="114620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E46C0A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3635895" y="2847125"/>
            <a:ext cx="151216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Garnélarák </a:t>
            </a:r>
          </a:p>
        </p:txBody>
      </p:sp>
      <p:sp>
        <p:nvSpPr>
          <p:cNvPr id="223" name="Shape 223"/>
          <p:cNvSpPr/>
          <p:nvPr/>
        </p:nvSpPr>
        <p:spPr>
          <a:xfrm>
            <a:off x="5379432" y="2847125"/>
            <a:ext cx="1512168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Tarisznyarák</a:t>
            </a:r>
          </a:p>
        </p:txBody>
      </p:sp>
      <p:sp>
        <p:nvSpPr>
          <p:cNvPr id="224" name="Shape 224"/>
          <p:cNvSpPr/>
          <p:nvPr/>
        </p:nvSpPr>
        <p:spPr>
          <a:xfrm>
            <a:off x="7164288" y="2852934"/>
            <a:ext cx="144016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Rákok</a:t>
            </a:r>
          </a:p>
        </p:txBody>
      </p:sp>
      <p:sp>
        <p:nvSpPr>
          <p:cNvPr id="225" name="Shape 225"/>
          <p:cNvSpPr/>
          <p:nvPr/>
        </p:nvSpPr>
        <p:spPr>
          <a:xfrm>
            <a:off x="3779911" y="5157192"/>
            <a:ext cx="144016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Tintahal</a:t>
            </a:r>
          </a:p>
        </p:txBody>
      </p:sp>
      <p:sp>
        <p:nvSpPr>
          <p:cNvPr id="226" name="Shape 226"/>
          <p:cNvSpPr/>
          <p:nvPr/>
        </p:nvSpPr>
        <p:spPr>
          <a:xfrm>
            <a:off x="5436096" y="5157192"/>
            <a:ext cx="144016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Osztriga</a:t>
            </a:r>
          </a:p>
        </p:txBody>
      </p:sp>
      <p:pic>
        <p:nvPicPr>
          <p:cNvPr id="227" name="image2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1560" y="2348880"/>
            <a:ext cx="1800200" cy="180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755576" y="4326192"/>
            <a:ext cx="1584176" cy="784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/>
            </a:pPr>
            <a:r>
              <a:t>400 mg</a:t>
            </a:r>
          </a:p>
          <a:p>
            <a:pPr algn="ctr"/>
            <a:r>
              <a:t>A javasolt napi beviteli mennyiség</a:t>
            </a:r>
          </a:p>
        </p:txBody>
      </p:sp>
      <p:sp>
        <p:nvSpPr>
          <p:cNvPr id="229" name="Shape 229"/>
          <p:cNvSpPr/>
          <p:nvPr/>
        </p:nvSpPr>
        <p:spPr>
          <a:xfrm>
            <a:off x="2411759" y="1124744"/>
            <a:ext cx="1296143" cy="292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0"/>
            </a:pPr>
            <a:r>
              <a:t>{</a:t>
            </a:r>
            <a:r>
              <a:rPr sz="20000"/>
              <a:t> </a:t>
            </a:r>
          </a:p>
        </p:txBody>
      </p:sp>
      <p:sp>
        <p:nvSpPr>
          <p:cNvPr id="230" name="Shape 230"/>
          <p:cNvSpPr/>
          <p:nvPr/>
        </p:nvSpPr>
        <p:spPr>
          <a:xfrm>
            <a:off x="7092278" y="5157192"/>
            <a:ext cx="144016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Kagylók</a:t>
            </a:r>
          </a:p>
        </p:txBody>
      </p:sp>
      <p:pic>
        <p:nvPicPr>
          <p:cNvPr id="231" name="image2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44860" y="3861048"/>
            <a:ext cx="1387581" cy="1170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2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35895" y="1484783"/>
            <a:ext cx="1512168" cy="1188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2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92278" y="1484783"/>
            <a:ext cx="1368152" cy="118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2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923927" y="3861048"/>
            <a:ext cx="1154610" cy="1195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28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49124" y="1482379"/>
            <a:ext cx="1254828" cy="1172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2570966" y="2263207"/>
            <a:ext cx="4161273" cy="2029887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9600">
                <a:solidFill>
                  <a:srgbClr val="E46C0A"/>
                </a:solidFill>
              </a:defRPr>
            </a:lvl1pPr>
          </a:lstStyle>
          <a:p>
            <a:r>
              <a:t>VAGY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457200" y="44622"/>
            <a:ext cx="8229600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800"/>
            </a:lvl1pPr>
          </a:lstStyle>
          <a:p>
            <a:r>
              <a:t>Ca+Mg és Taurin</a:t>
            </a:r>
          </a:p>
        </p:txBody>
      </p:sp>
      <p:pic>
        <p:nvPicPr>
          <p:cNvPr id="24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0053" y="5954877"/>
            <a:ext cx="1123946" cy="90312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4355975" y="2993895"/>
            <a:ext cx="50405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7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+</a:t>
            </a:r>
          </a:p>
        </p:txBody>
      </p:sp>
      <p:pic>
        <p:nvPicPr>
          <p:cNvPr id="248" name="image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39951" y="3224221"/>
            <a:ext cx="1080121" cy="996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783" y="1949333"/>
            <a:ext cx="1873582" cy="3568729"/>
          </a:xfrm>
          <a:prstGeom prst="rect">
            <a:avLst/>
          </a:prstGeom>
        </p:spPr>
      </p:pic>
      <p:pic>
        <p:nvPicPr>
          <p:cNvPr id="1030" name="Picture 6" descr="Ca-Mg Compl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42" y="1949333"/>
            <a:ext cx="1867898" cy="35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90000"/>
          </a:bodyPr>
          <a:lstStyle/>
          <a:p>
            <a:pPr defTabSz="886968">
              <a:defRPr sz="3686"/>
            </a:pPr>
            <a:r>
              <a:t>A taurin minden korosztály számára fontos </a:t>
            </a:r>
          </a:p>
        </p:txBody>
      </p:sp>
      <p:pic>
        <p:nvPicPr>
          <p:cNvPr id="256" name="image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44625" y="1755910"/>
            <a:ext cx="12025336" cy="8225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3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4544" y="-12081"/>
            <a:ext cx="9756577" cy="6897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206" y="684179"/>
            <a:ext cx="2798393" cy="5330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ctrTitle"/>
          </p:nvPr>
        </p:nvSpPr>
        <p:spPr>
          <a:xfrm>
            <a:off x="685800" y="2130424"/>
            <a:ext cx="7772400" cy="1470026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4400"/>
            </a:lvl1pPr>
          </a:lstStyle>
          <a:p>
            <a:r>
              <a:t>Корал Таурин</a:t>
            </a:r>
          </a:p>
        </p:txBody>
      </p:sp>
      <p:pic>
        <p:nvPicPr>
          <p:cNvPr id="12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12" y="-99392"/>
            <a:ext cx="9289032" cy="705678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683567" y="2276872"/>
            <a:ext cx="7848873" cy="1773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“Ha az egészségügy minden szakmai képviselője elismerné és megértené a taurin fontosságát, akkor a három legközkedveltebb étrend-kiegészítő termék közé lehetne sorolni.”</a:t>
            </a:r>
          </a:p>
          <a:p>
            <a:pPr algn="r">
              <a:defRPr sz="1800">
                <a:solidFill>
                  <a:srgbClr val="FFFFFF"/>
                </a:solidFill>
              </a:defRPr>
            </a:pPr>
            <a:r>
              <a:t>                                                    Dr. Atkins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1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800"/>
            </a:lvl1pPr>
          </a:lstStyle>
          <a:p>
            <a:r>
              <a:t>Engedd meg, hogy bemutatkozzam!</a:t>
            </a:r>
          </a:p>
        </p:txBody>
      </p:sp>
      <p:pic>
        <p:nvPicPr>
          <p:cNvPr id="127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0053" y="5954877"/>
            <a:ext cx="1123946" cy="903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4438" y="1445479"/>
            <a:ext cx="5080435" cy="4574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800"/>
            </a:lvl1pPr>
          </a:lstStyle>
          <a:p>
            <a:r>
              <a:t>Előfordulása az emberi szervezetben</a:t>
            </a:r>
          </a:p>
        </p:txBody>
      </p:sp>
      <p:pic>
        <p:nvPicPr>
          <p:cNvPr id="133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6160" y="1268758"/>
            <a:ext cx="1569421" cy="51714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Group 136"/>
          <p:cNvGrpSpPr/>
          <p:nvPr/>
        </p:nvGrpSpPr>
        <p:grpSpPr>
          <a:xfrm>
            <a:off x="1867928" y="2627617"/>
            <a:ext cx="1060199" cy="369333"/>
            <a:chOff x="0" y="0"/>
            <a:chExt cx="1060197" cy="369332"/>
          </a:xfrm>
        </p:grpSpPr>
        <p:sp>
          <p:nvSpPr>
            <p:cNvPr id="134" name="Shape 134"/>
            <p:cNvSpPr/>
            <p:nvPr/>
          </p:nvSpPr>
          <p:spPr>
            <a:xfrm>
              <a:off x="0" y="-1"/>
              <a:ext cx="1060198" cy="369334"/>
            </a:xfrm>
            <a:prstGeom prst="rect">
              <a:avLst/>
            </a:prstGeom>
            <a:noFill/>
            <a:ln w="38100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-1"/>
              <a:ext cx="106019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800"/>
              </a:lvl1pPr>
            </a:lstStyle>
            <a:p>
              <a:r>
                <a:t>Agy</a:t>
              </a:r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1867927" y="3861046"/>
            <a:ext cx="1031159" cy="369333"/>
            <a:chOff x="0" y="0"/>
            <a:chExt cx="1031157" cy="369332"/>
          </a:xfrm>
        </p:grpSpPr>
        <p:sp>
          <p:nvSpPr>
            <p:cNvPr id="137" name="Shape 137"/>
            <p:cNvSpPr/>
            <p:nvPr/>
          </p:nvSpPr>
          <p:spPr>
            <a:xfrm>
              <a:off x="0" y="-1"/>
              <a:ext cx="1031158" cy="369334"/>
            </a:xfrm>
            <a:prstGeom prst="rect">
              <a:avLst/>
            </a:prstGeom>
            <a:noFill/>
            <a:ln w="38100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-1"/>
              <a:ext cx="103115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800"/>
              </a:lvl1pPr>
            </a:lstStyle>
            <a:p>
              <a:r>
                <a:t>Szív</a:t>
              </a:r>
            </a:p>
          </p:txBody>
        </p:sp>
      </p:grpSp>
      <p:sp>
        <p:nvSpPr>
          <p:cNvPr id="140" name="Shape 140"/>
          <p:cNvSpPr/>
          <p:nvPr/>
        </p:nvSpPr>
        <p:spPr>
          <a:xfrm flipH="1">
            <a:off x="2928125" y="1412783"/>
            <a:ext cx="1531801" cy="139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034" y="0"/>
                </a:lnTo>
                <a:lnTo>
                  <a:pt x="17034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7F7F7F"/>
            </a:solidFill>
            <a:prstDash val="dot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3" name="Group 143"/>
          <p:cNvGrpSpPr/>
          <p:nvPr/>
        </p:nvGrpSpPr>
        <p:grpSpPr>
          <a:xfrm>
            <a:off x="1867927" y="3275691"/>
            <a:ext cx="1048467" cy="369333"/>
            <a:chOff x="0" y="0"/>
            <a:chExt cx="1048466" cy="369332"/>
          </a:xfrm>
        </p:grpSpPr>
        <p:sp>
          <p:nvSpPr>
            <p:cNvPr id="141" name="Shape 141"/>
            <p:cNvSpPr/>
            <p:nvPr/>
          </p:nvSpPr>
          <p:spPr>
            <a:xfrm>
              <a:off x="-1" y="-1"/>
              <a:ext cx="1048468" cy="369334"/>
            </a:xfrm>
            <a:prstGeom prst="rect">
              <a:avLst/>
            </a:prstGeom>
            <a:noFill/>
            <a:ln w="38100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-1" y="-1"/>
              <a:ext cx="104846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800"/>
              </a:lvl1pPr>
            </a:lstStyle>
            <a:p>
              <a:r>
                <a:t>Szem</a:t>
              </a:r>
            </a:p>
          </p:txBody>
        </p:sp>
      </p:grpSp>
      <p:sp>
        <p:nvSpPr>
          <p:cNvPr id="144" name="Shape 144"/>
          <p:cNvSpPr/>
          <p:nvPr/>
        </p:nvSpPr>
        <p:spPr>
          <a:xfrm rot="5400000">
            <a:off x="2840036" y="1809001"/>
            <a:ext cx="1728000" cy="151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7F7F7F"/>
            </a:solidFill>
            <a:prstDash val="dot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2876238" y="3140966"/>
            <a:ext cx="1800001" cy="86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622" y="0"/>
                </a:lnTo>
                <a:lnTo>
                  <a:pt x="13622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7F7F7F"/>
            </a:solidFill>
            <a:prstDash val="dot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58" name="Group 158"/>
          <p:cNvGrpSpPr/>
          <p:nvPr/>
        </p:nvGrpSpPr>
        <p:grpSpPr>
          <a:xfrm>
            <a:off x="5076056" y="2708918"/>
            <a:ext cx="2539396" cy="2664297"/>
            <a:chOff x="0" y="0"/>
            <a:chExt cx="2539394" cy="2664296"/>
          </a:xfrm>
        </p:grpSpPr>
        <p:sp>
          <p:nvSpPr>
            <p:cNvPr id="146" name="Shape 146"/>
            <p:cNvSpPr/>
            <p:nvPr/>
          </p:nvSpPr>
          <p:spPr>
            <a:xfrm flipH="1">
              <a:off x="432047" y="216025"/>
              <a:ext cx="720081" cy="2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7F7F7F"/>
              </a:solidFill>
              <a:prstDash val="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49" name="Group 149"/>
            <p:cNvGrpSpPr/>
            <p:nvPr/>
          </p:nvGrpSpPr>
          <p:grpSpPr>
            <a:xfrm>
              <a:off x="1152126" y="638780"/>
              <a:ext cx="1008114" cy="369333"/>
              <a:chOff x="0" y="0"/>
              <a:chExt cx="1008112" cy="369332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" y="-1"/>
                <a:ext cx="1008114" cy="369334"/>
              </a:xfrm>
              <a:prstGeom prst="rect">
                <a:avLst/>
              </a:prstGeom>
              <a:noFill/>
              <a:ln w="38100" cap="flat">
                <a:solidFill>
                  <a:srgbClr val="FF6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-1" y="-1"/>
                <a:ext cx="1008114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800"/>
                </a:lvl1pPr>
              </a:lstStyle>
              <a:p>
                <a:r>
                  <a:t>Vese</a:t>
                </a:r>
              </a:p>
            </p:txBody>
          </p:sp>
        </p:grpSp>
        <p:grpSp>
          <p:nvGrpSpPr>
            <p:cNvPr id="152" name="Group 152"/>
            <p:cNvGrpSpPr/>
            <p:nvPr/>
          </p:nvGrpSpPr>
          <p:grpSpPr>
            <a:xfrm>
              <a:off x="1152126" y="0"/>
              <a:ext cx="1387270" cy="369333"/>
              <a:chOff x="0" y="0"/>
              <a:chExt cx="1387268" cy="369332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1" y="-1"/>
                <a:ext cx="1387270" cy="369334"/>
              </a:xfrm>
              <a:prstGeom prst="rect">
                <a:avLst/>
              </a:prstGeom>
              <a:noFill/>
              <a:ln w="38100" cap="flat">
                <a:solidFill>
                  <a:srgbClr val="FF6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-1" y="-1"/>
                <a:ext cx="1387270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800"/>
                </a:lvl1pPr>
              </a:lstStyle>
              <a:p>
                <a:r>
                  <a:t>Érrendszer</a:t>
                </a:r>
              </a:p>
            </p:txBody>
          </p:sp>
        </p:grpSp>
        <p:grpSp>
          <p:nvGrpSpPr>
            <p:cNvPr id="155" name="Group 155"/>
            <p:cNvGrpSpPr/>
            <p:nvPr/>
          </p:nvGrpSpPr>
          <p:grpSpPr>
            <a:xfrm>
              <a:off x="1097595" y="2150949"/>
              <a:ext cx="1441801" cy="369333"/>
              <a:chOff x="0" y="0"/>
              <a:chExt cx="1441799" cy="369332"/>
            </a:xfrm>
          </p:grpSpPr>
          <p:sp>
            <p:nvSpPr>
              <p:cNvPr id="153" name="Shape 153"/>
              <p:cNvSpPr/>
              <p:nvPr/>
            </p:nvSpPr>
            <p:spPr>
              <a:xfrm>
                <a:off x="0" y="-1"/>
                <a:ext cx="1441800" cy="369334"/>
              </a:xfrm>
              <a:prstGeom prst="rect">
                <a:avLst/>
              </a:prstGeom>
              <a:noFill/>
              <a:ln w="38100" cap="flat">
                <a:solidFill>
                  <a:srgbClr val="FF6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/>
                </a:pPr>
                <a:endParaRPr/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0" y="-1"/>
                <a:ext cx="1441800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800"/>
                </a:lvl1pPr>
              </a:lstStyle>
              <a:p>
                <a:r>
                  <a:t>Vázizomzat</a:t>
                </a:r>
              </a:p>
            </p:txBody>
          </p:sp>
        </p:grpSp>
        <p:sp>
          <p:nvSpPr>
            <p:cNvPr id="156" name="Shape 156"/>
            <p:cNvSpPr/>
            <p:nvPr/>
          </p:nvSpPr>
          <p:spPr>
            <a:xfrm flipH="1">
              <a:off x="0" y="792089"/>
              <a:ext cx="1152130" cy="2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7F7F7F"/>
              </a:solidFill>
              <a:prstDash val="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flipH="1">
              <a:off x="144014" y="2294964"/>
              <a:ext cx="953581" cy="36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7F7F7F"/>
              </a:solidFill>
              <a:prstDash val="dot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animBg="1" advAuto="0"/>
      <p:bldP spid="139" grpId="5" animBg="1" advAuto="0"/>
      <p:bldP spid="140" grpId="2" animBg="1" advAuto="0"/>
      <p:bldP spid="143" grpId="3" animBg="1" advAuto="0"/>
      <p:bldP spid="144" grpId="4" animBg="1" advAuto="0"/>
      <p:bldP spid="145" grpId="6" animBg="1" advAuto="0"/>
      <p:bldP spid="158" grpId="7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457200" y="44622"/>
            <a:ext cx="8229600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800"/>
            </a:lvl1pPr>
          </a:lstStyle>
          <a:p>
            <a:r>
              <a:t>A taurin szerepe</a:t>
            </a:r>
          </a:p>
        </p:txBody>
      </p:sp>
      <p:sp>
        <p:nvSpPr>
          <p:cNvPr id="163" name="Shape 163"/>
          <p:cNvSpPr/>
          <p:nvPr/>
        </p:nvSpPr>
        <p:spPr>
          <a:xfrm>
            <a:off x="341783" y="3212974"/>
            <a:ext cx="2790057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Javítja a szívizom vérkeringését és az anyagcsere-folyamatokat.</a:t>
            </a:r>
          </a:p>
        </p:txBody>
      </p:sp>
      <p:pic>
        <p:nvPicPr>
          <p:cNvPr id="164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2183" y="1556791"/>
            <a:ext cx="1421904" cy="142190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3222102" y="3212975"/>
            <a:ext cx="2934073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Csökkenti a “rossz” koleszterin szintet</a:t>
            </a:r>
          </a:p>
        </p:txBody>
      </p:sp>
      <p:pic>
        <p:nvPicPr>
          <p:cNvPr id="166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4249" y="1562643"/>
            <a:ext cx="1410196" cy="1410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17158" y="4241551"/>
            <a:ext cx="1440161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6228182" y="3212975"/>
            <a:ext cx="2574033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Védi az egészséges sejteket a szabad gyököktől</a:t>
            </a:r>
          </a:p>
        </p:txBody>
      </p:sp>
      <p:pic>
        <p:nvPicPr>
          <p:cNvPr id="169" name="image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7742" y="4241551"/>
            <a:ext cx="1440161" cy="144016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403648" y="5756178"/>
            <a:ext cx="3168352" cy="898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Szinten tartja szervezetünkben a szükséges mennyiségű C- és E- vitaminokat valamint a glutation antioxidánst</a:t>
            </a:r>
          </a:p>
        </p:txBody>
      </p:sp>
      <p:sp>
        <p:nvSpPr>
          <p:cNvPr id="171" name="Shape 171"/>
          <p:cNvSpPr/>
          <p:nvPr/>
        </p:nvSpPr>
        <p:spPr>
          <a:xfrm>
            <a:off x="4860032" y="5805263"/>
            <a:ext cx="3354412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Fontos szerepet játszik az epeutakon keresztülmenő folyamatokban</a:t>
            </a:r>
          </a:p>
        </p:txBody>
      </p:sp>
      <p:pic>
        <p:nvPicPr>
          <p:cNvPr id="172" name="image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6730" y="1538533"/>
            <a:ext cx="1440161" cy="1440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2" animBg="1" advAuto="0"/>
      <p:bldP spid="166" grpId="3" animBg="1" advAuto="0"/>
      <p:bldP spid="167" grpId="5" animBg="1" advAuto="0"/>
      <p:bldP spid="169" grpId="4" animBg="1" advAuto="0"/>
      <p:bldP spid="172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1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800"/>
            </a:lvl1pPr>
          </a:lstStyle>
          <a:p>
            <a:r>
              <a:t>A szervezet taurinszükséglete</a:t>
            </a:r>
          </a:p>
        </p:txBody>
      </p:sp>
      <p:pic>
        <p:nvPicPr>
          <p:cNvPr id="177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0333" y="1124744"/>
            <a:ext cx="6590059" cy="5436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3" y="5954877"/>
            <a:ext cx="1123946" cy="903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800"/>
            </a:lvl1pPr>
          </a:lstStyle>
          <a:p>
            <a:r>
              <a:t>A taurin befolyásolja</a:t>
            </a:r>
          </a:p>
        </p:txBody>
      </p:sp>
      <p:pic>
        <p:nvPicPr>
          <p:cNvPr id="183" name="image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3465" y="2094526"/>
            <a:ext cx="1563938" cy="2232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1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3744" y="952541"/>
            <a:ext cx="3297533" cy="5049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3" y="5954877"/>
            <a:ext cx="1123946" cy="90312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547662" y="4489955"/>
            <a:ext cx="2502025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A gyermek aktív növekedését és gyors fejlődését</a:t>
            </a:r>
          </a:p>
        </p:txBody>
      </p:sp>
      <p:sp>
        <p:nvSpPr>
          <p:cNvPr id="187" name="Shape 187"/>
          <p:cNvSpPr/>
          <p:nvPr/>
        </p:nvSpPr>
        <p:spPr>
          <a:xfrm>
            <a:off x="4409728" y="5714091"/>
            <a:ext cx="3528391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Fokozott fizikai aktivitás mellett szívvédő hatású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  <p:bldP spid="184" grpId="3" animBg="1" advAuto="0"/>
      <p:bldP spid="186" grpId="2" animBg="1" advAuto="0"/>
      <p:bldP spid="187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1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800"/>
            </a:lvl1pPr>
          </a:lstStyle>
          <a:p>
            <a:r>
              <a:t>“Rejtett” taurinéhség</a:t>
            </a:r>
          </a:p>
        </p:txBody>
      </p:sp>
      <p:pic>
        <p:nvPicPr>
          <p:cNvPr id="19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0053" y="5954877"/>
            <a:ext cx="1123946" cy="903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140" y="1772816"/>
            <a:ext cx="2296210" cy="2296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1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7741" y="1774242"/>
            <a:ext cx="2304257" cy="2304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16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1998" y="1774242"/>
            <a:ext cx="2304257" cy="2304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17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40759" y="1774242"/>
            <a:ext cx="2304258" cy="230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300953" y="4437112"/>
            <a:ext cx="162910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szívritmuszavar</a:t>
            </a:r>
          </a:p>
        </p:txBody>
      </p:sp>
      <p:sp>
        <p:nvSpPr>
          <p:cNvPr id="198" name="Shape 198"/>
          <p:cNvSpPr/>
          <p:nvPr/>
        </p:nvSpPr>
        <p:spPr>
          <a:xfrm>
            <a:off x="2516182" y="4418527"/>
            <a:ext cx="1807155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látásgyengeség és szembetegségek</a:t>
            </a:r>
          </a:p>
        </p:txBody>
      </p:sp>
      <p:sp>
        <p:nvSpPr>
          <p:cNvPr id="199" name="Shape 199"/>
          <p:cNvSpPr/>
          <p:nvPr/>
        </p:nvSpPr>
        <p:spPr>
          <a:xfrm>
            <a:off x="4638633" y="4418527"/>
            <a:ext cx="2165614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hirtelen (rövid) ill. tartós (hosszútávú) stressz,  </a:t>
            </a:r>
          </a:p>
          <a:p>
            <a:pPr algn="ctr"/>
            <a:r>
              <a:t>emlékezetkiesés</a:t>
            </a:r>
          </a:p>
        </p:txBody>
      </p:sp>
      <p:sp>
        <p:nvSpPr>
          <p:cNvPr id="200" name="Shape 200"/>
          <p:cNvSpPr/>
          <p:nvPr/>
        </p:nvSpPr>
        <p:spPr>
          <a:xfrm>
            <a:off x="7400710" y="4418527"/>
            <a:ext cx="1255572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vázizomzat gyengesége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194" grpId="2" animBg="1" advAuto="0"/>
      <p:bldP spid="195" grpId="3" animBg="1" advAuto="0"/>
      <p:bldP spid="196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467543" y="44622"/>
            <a:ext cx="8229601" cy="11430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Érdekes tény</a:t>
            </a:r>
          </a:p>
        </p:txBody>
      </p:sp>
      <p:sp>
        <p:nvSpPr>
          <p:cNvPr id="205" name="Shape 205"/>
          <p:cNvSpPr/>
          <p:nvPr/>
        </p:nvSpPr>
        <p:spPr>
          <a:xfrm>
            <a:off x="2115040" y="2861641"/>
            <a:ext cx="3248886" cy="2789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/>
            </a:pPr>
            <a:r>
              <a:t>- Koffein       </a:t>
            </a:r>
            <a:r>
              <a:rPr b="0"/>
              <a:t>&gt;</a:t>
            </a:r>
          </a:p>
          <a:p>
            <a:pPr>
              <a:defRPr sz="2000" b="1"/>
            </a:pPr>
            <a:endParaRPr b="0"/>
          </a:p>
          <a:p>
            <a:pPr>
              <a:defRPr sz="2000" b="1"/>
            </a:pPr>
            <a:r>
              <a:t>- Taurin        </a:t>
            </a:r>
            <a:r>
              <a:rPr b="0"/>
              <a:t>&gt;</a:t>
            </a:r>
          </a:p>
          <a:p>
            <a:pPr>
              <a:defRPr sz="1600"/>
            </a:pPr>
            <a:endParaRPr b="0"/>
          </a:p>
          <a:p>
            <a:pPr>
              <a:defRPr sz="1600"/>
            </a:pPr>
            <a:r>
              <a:t>  </a:t>
            </a:r>
          </a:p>
          <a:p>
            <a:pPr>
              <a:defRPr sz="1600"/>
            </a:pPr>
            <a:r>
              <a:t>  Egyéb összetevők:</a:t>
            </a:r>
          </a:p>
          <a:p>
            <a:pPr>
              <a:defRPr sz="1600">
                <a:solidFill>
                  <a:srgbClr val="7F7F7F"/>
                </a:solidFill>
              </a:defRPr>
            </a:pPr>
            <a:r>
              <a:t>- Melatonin</a:t>
            </a:r>
          </a:p>
          <a:p>
            <a:pPr>
              <a:defRPr sz="1600">
                <a:solidFill>
                  <a:srgbClr val="7F7F7F"/>
                </a:solidFill>
              </a:defRPr>
            </a:pPr>
            <a:r>
              <a:t>- Gyors felszívódású szénhidrátok</a:t>
            </a:r>
          </a:p>
          <a:p>
            <a:pPr>
              <a:defRPr sz="1600">
                <a:solidFill>
                  <a:srgbClr val="7F7F7F"/>
                </a:solidFill>
              </a:defRPr>
            </a:pPr>
            <a:r>
              <a:t>- B-vitamin csoport</a:t>
            </a:r>
          </a:p>
          <a:p>
            <a:pPr>
              <a:defRPr sz="1600">
                <a:solidFill>
                  <a:srgbClr val="7F7F7F"/>
                </a:solidFill>
              </a:defRPr>
            </a:pPr>
            <a:r>
              <a:t>- Matein </a:t>
            </a:r>
          </a:p>
        </p:txBody>
      </p:sp>
      <p:pic>
        <p:nvPicPr>
          <p:cNvPr id="206" name="image1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6371" y="1772996"/>
            <a:ext cx="1107917" cy="906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1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7943" y="1772816"/>
            <a:ext cx="1107918" cy="906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2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8182" y="1284715"/>
            <a:ext cx="1368314" cy="1712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20053" y="5954877"/>
            <a:ext cx="1123946" cy="903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2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7543" y="2276872"/>
            <a:ext cx="1440160" cy="357006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5292080" y="1539151"/>
            <a:ext cx="65467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=</a:t>
            </a:r>
          </a:p>
        </p:txBody>
      </p:sp>
      <p:sp>
        <p:nvSpPr>
          <p:cNvPr id="212" name="Shape 212"/>
          <p:cNvSpPr/>
          <p:nvPr/>
        </p:nvSpPr>
        <p:spPr>
          <a:xfrm>
            <a:off x="7257514" y="1539151"/>
            <a:ext cx="65467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7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=</a:t>
            </a:r>
          </a:p>
        </p:txBody>
      </p:sp>
      <p:sp>
        <p:nvSpPr>
          <p:cNvPr id="213" name="Shape 213"/>
          <p:cNvSpPr/>
          <p:nvPr/>
        </p:nvSpPr>
        <p:spPr>
          <a:xfrm>
            <a:off x="4211959" y="3356991"/>
            <a:ext cx="493204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4139951" y="2874422"/>
            <a:ext cx="381642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E36C09"/>
                </a:solidFill>
              </a:defRPr>
            </a:lvl1pPr>
          </a:lstStyle>
          <a:p>
            <a:r>
              <a:t>Érszűkület, magas vérnyomás</a:t>
            </a:r>
          </a:p>
        </p:txBody>
      </p:sp>
      <p:sp>
        <p:nvSpPr>
          <p:cNvPr id="215" name="Shape 215"/>
          <p:cNvSpPr/>
          <p:nvPr/>
        </p:nvSpPr>
        <p:spPr>
          <a:xfrm>
            <a:off x="4139951" y="3522493"/>
            <a:ext cx="2016225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E46C0A"/>
                </a:solidFill>
              </a:defRPr>
            </a:lvl1pPr>
          </a:lstStyle>
          <a:p>
            <a:r>
              <a:t>Szívvédő hatás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206" grpId="7" animBg="1" advAuto="0"/>
      <p:bldP spid="207" grpId="5" animBg="1" advAuto="0"/>
      <p:bldP spid="208" grpId="9" animBg="1" advAuto="0"/>
      <p:bldP spid="211" grpId="6" animBg="1" advAuto="0"/>
      <p:bldP spid="212" grpId="8" animBg="1" advAuto="0"/>
      <p:bldP spid="213" grpId="2" animBg="1" advAuto="0"/>
      <p:bldP spid="214" grpId="3" animBg="1" advAuto="0"/>
      <p:bldP spid="215" grpId="4" animBg="1" advAuto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1002</Words>
  <Application>Microsoft Office PowerPoint</Application>
  <PresentationFormat>On-screen Show (4:3)</PresentationFormat>
  <Paragraphs>143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Корал Таурин</vt:lpstr>
      <vt:lpstr>Корал Таурин</vt:lpstr>
      <vt:lpstr>Engedd meg, hogy bemutatkozzam!</vt:lpstr>
      <vt:lpstr>Előfordulása az emberi szervezetben</vt:lpstr>
      <vt:lpstr>A taurin szerepe</vt:lpstr>
      <vt:lpstr>A szervezet taurinszükséglete</vt:lpstr>
      <vt:lpstr>A taurin befolyásolja</vt:lpstr>
      <vt:lpstr>“Rejtett” taurinéhség</vt:lpstr>
      <vt:lpstr>Érdekes tény</vt:lpstr>
      <vt:lpstr>Hogyan juthatunk taurinhoz?</vt:lpstr>
      <vt:lpstr>VAGY</vt:lpstr>
      <vt:lpstr>Ca+Mg és Taurin</vt:lpstr>
      <vt:lpstr>A taurin minden korosztály számára fontos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Корал Таурин</dc:title>
  <dc:creator>Zofiya Beh-Nemeth</dc:creator>
  <cp:lastModifiedBy>Zofiya Beh-Nemeth</cp:lastModifiedBy>
  <cp:revision>2</cp:revision>
  <dcterms:modified xsi:type="dcterms:W3CDTF">2021-08-05T12:07:48Z</dcterms:modified>
</cp:coreProperties>
</file>