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0104100" cy="11303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0304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Miért nem a legjobb választás a halból nyert olaj és a hal?</a:t>
            </a:r>
          </a:p>
          <a:p>
            <a:pPr>
              <a:defRPr b="1"/>
            </a:pPr>
            <a:r>
              <a:t> </a:t>
            </a:r>
          </a:p>
          <a:p>
            <a:r>
              <a:t>Az ismert orosz mondóka, ami szerint „nincs ijesztőbb a jól ismert halolajnál”, túlzásaitól eltekintve is szakértők által megerősítetten nem minden alap nélküli megállapítás.</a:t>
            </a:r>
          </a:p>
          <a:p>
            <a:endParaRPr/>
          </a:p>
          <a:p>
            <a:r>
              <a:t>Mindenekelőtt a halak májából kivont halolajban a mai környezeti feltételek mellett zsírban oldódó vegyi anyagok, nehéz fémek és radioaktív elemek halmozódnak fel. Ezen felül, a halolajban nagy mennyiségű D-vitamin és kevesebb omega-3 zsírsav található, ezért ha halolaj segítségével szeretnénk megfelelő mennyiségű omega-3 zsírsavhoz jutni, túladagolhatjuk a D-vitamint, ami mérgezési tüneteket válthat ki.</a:t>
            </a:r>
          </a:p>
          <a:p>
            <a:endParaRPr/>
          </a:p>
          <a:p>
            <a:r>
              <a:t>De még akkor is, ha a boltban vásárolt tengeri halat fogyasztjuk – nincs garancia arra, hogy szervezetünk megfelelő mennyiségű omega-3 zsírsavhoz jusson. Ez különösen igaz akkor, ha a hal nem természetes közegében, hanem halfarmon nőtt fel.  Ha ez a hal nem algákon felnőtt kisebb halakkal táplálkozott, akkor hiányzik belőle az omega-3.</a:t>
            </a:r>
          </a:p>
        </p:txBody>
      </p:sp>
    </p:spTree>
    <p:extLst>
      <p:ext uri="{BB962C8B-B14F-4D97-AF65-F5344CB8AC3E}">
        <p14:creationId xmlns:p14="http://schemas.microsoft.com/office/powerpoint/2010/main" val="48760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terhesség utolsó harmadában és a szülést követő első négy hónapban a kisgyermek agyának gyors fejlődéséhez nagy mennyiségű többszörösen telítetlen zsírsavra - többek között omega-3-ra - van szükség, mert ebben az időszakban a biológiailag aktív szöveti hormonok (eicosanoidok) – neurotransmitterek – funkcionális hatással bírnak az agy és a látóközpont fejlődésére.</a:t>
            </a:r>
          </a:p>
          <a:p>
            <a:r>
              <a:t>Egészséges terhes nőkkel végzett klinikai vizsgálatok során a nőknek halolaj kapszulát adtak a terhesség 13. hetétől kezdődően a szülésig. Ezeknél az anyáknál nagyobb omega-3 típusú zsírsav tartalom volt megfigyelhető a köldökzsinór plazma és az érfalak foszfolipidjeiben (amik a sejtfalat alkotják). A kutatók arra a következtetésre jutottak, hogy az omega-3 zsírsav csoport kedvező hatással lehet az újszülött fejlődésére.</a:t>
            </a:r>
          </a:p>
          <a:p>
            <a:r>
              <a:t>A méhlepényen keresztül a gyermekhez eljutó omega-3 zsírsavak biztosítják a központi idegrendszer teljes értékű fejlődését; javítják a sejtek kalcium és magnézium hasznosulását a sejthártyán keresztül történő felszívódással, és fékezik a ciklooxigenázok hatását, ami csökkenti a gyulladásos és allergiás reakciókat kiváltó leukotriének szintjét. A magzat szervezetében az omega-3 tartalék képződése a terhesség harmadik harmadában jelentős. Mivel a koraszülöttek esetében ez az időszak jelentősen lerövidül vagy akár teljes egészében ki is esik, ezért ezeknek az újszülötteknek a DHA koncentrációja kisebb, mint a normális időre született csecsemőké. Mint ismeretes, az omega-3 tartalékokat a csecsemő szervezete a szülést követő néhány hónap folyamán használja fel. Az omega-3 jelentőségét az agy fejlődése szempontjából bizonyítja az a tény is, hogy a gyermek étrendjéhez adott omega-3 jelentősen javítja a látás élességét. A többszörösen telítetlen zsírsavak hiánya esetén a gyermekek fejlődésének korai szakaszától kezdve kialakulhatnak szív- és érrendszeri és magas koleszterin szinttel összefüggő problémák, romolhat a látás, az immunitás, tanulási nehézségek, idegrendszeri zavarok jelentkezhetnek.</a:t>
            </a:r>
          </a:p>
          <a:p>
            <a:endParaRPr/>
          </a:p>
          <a:p>
            <a:r>
              <a:t>A TÖBBSZÖRÖSEN TELÍTETLEN ZSÍRSAVAK SZEREPE A GYERMEK IDEGRENDSZERÉNEK ÉS LÁTÁSÁNAK FEJLŐDÉSÉBEN</a:t>
            </a:r>
          </a:p>
          <a:p>
            <a:r>
              <a:t>Manapság nagyszámú bizonyíték támasztja alá a többszörösen telítetlen omega-3 zsírsav csoportnak a gyermekek központi idegrendszerének fejlődésében és működésében játszott fontos szerepét. Az újszülött gyermek esetén és a születést követő első néhány hónap során bevitt megfelelő mennyiségű többszörösen telítetlen zsírsav az agy és a látás fejlődését meghatározó tényezőként fogható fel. </a:t>
            </a:r>
          </a:p>
          <a:p>
            <a:r>
              <a:t>A TÖBBSZÖRÖSEN TELÍTETLEN ZSÍRSAVAK ÉS AZ IMMUNITÁS</a:t>
            </a:r>
          </a:p>
          <a:p>
            <a:r>
              <a:t>Mint ahogy már említettük, a többszörösen telítetlen zsírsavak fontos alkotórészei az összes immunsejt membránnak, befolyásolva ezzel a szervezet által adott immunválaszt. Ismeretes, hogy az immunrendszer rugalmas reagálásában és anyagcsere funkcióiban meghatározó szerepet játszanak az omega-3 és omega-6 csoportokhoz tartozó többszörösen telítetlen zsírsavak.</a:t>
            </a:r>
          </a:p>
          <a:p>
            <a:r>
              <a:t>Az omega3 zsírsav a többszörösen telítetlen savakhoz tartozik és a szervezet maga nem állítja elő. A többszörösen telítetlen zsírsavak funkcionális hatással bírnak az agy és a látóközpont fejlődésére, ami különösen fontos a magzati időszakban és a gyermek korai fejlődése során.</a:t>
            </a:r>
          </a:p>
          <a:p>
            <a:r>
              <a:t>Az omega-3 igen sokrétű hatással van a különböző rendszerekre, ami indokolttá teszi a három évnél idősebb gyermekek étrendjébe iktatását.</a:t>
            </a:r>
          </a:p>
        </p:txBody>
      </p:sp>
    </p:spTree>
    <p:extLst>
      <p:ext uri="{BB962C8B-B14F-4D97-AF65-F5344CB8AC3E}">
        <p14:creationId xmlns:p14="http://schemas.microsoft.com/office/powerpoint/2010/main" val="1405421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Klinikailag bizonyított az összefüggés az omega-3 zsírsav hiánya és a figyelemhiányos hiperaktivitás zavar (ADHD) kialakulásának rizikója között. Az omega-3 zsírsavval kiegészített étrend segít a viselkedési problémák és az ADHD-s gyermek tanulási nehézségeinek kezelésében.</a:t>
            </a:r>
          </a:p>
          <a:p>
            <a:endParaRPr/>
          </a:p>
          <a:p>
            <a:r>
              <a:t>Az Oxfordi Egyetem tudósai kimutatták, hogy az omega-3 rendszeres fogyasztása a gyermekek 40%-ánál javította az olvasási és írási készséget (a kutatásban több mint háromszáz 5 és 12 év közötti iskolás gyerek vett részt).  Az eredmények szintén kimutatták az összpontosító képesség növekedését és a magatartás jelentős javulását is.</a:t>
            </a:r>
          </a:p>
          <a:p>
            <a:endParaRPr/>
          </a:p>
          <a:p>
            <a:r>
              <a:t>A többszörösen telítetlen zsírsavakat, amelyek élelmezésünk kihagyhatatlan alkotóelemeihez tartoznak, az utóbbi időben a legfontosabb mikrotápanyagok közé sorolják, amelyek a normális fejlődést biztosítják, és segítenek fenntartani a szervezet fiziológiai és élettani folyamatainak egyensúlyát.</a:t>
            </a:r>
          </a:p>
        </p:txBody>
      </p:sp>
    </p:spTree>
    <p:extLst>
      <p:ext uri="{BB962C8B-B14F-4D97-AF65-F5344CB8AC3E}">
        <p14:creationId xmlns:p14="http://schemas.microsoft.com/office/powerpoint/2010/main" val="186456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Az Orosz Tudományos Akadémia Táplálkozástani Kutató Intézete által Oroszország különböző régióiban az egészséges felnőttek és gyermekek körében elvégzett tényleges tápláltsági állapot szisztematikus epidemiológiai kutatásai azt erősítették meg, hogy a lakosság nagyobbik részében nem kiegyensúlyozott a táplálkozás. Ennek legelterjedtebb megnyilvánulásai az állati fehérjék hiánya, ami a javasolt érték mindössze 15-20%-át teszi ki, a túlzott állati zsírfogyasztás ellenére is tapasztalható telítetlen zsírsavak hiánya, valamint az elégtelen vitaminbevitel. Mindezek a lakosság túlnyomó részében általánosan és az év egészében megfigyelhetőek. A gyermekétkeztetésben már egészen kis kortól különleges helyet kell elfoglalniuk a zsíroknak, amelyek a biológiai sejtmembránok építőelemeinek funkcióit látják el. Ezen kívül energia tartalékként is szolgálnak, mivel aktív szerepet játszanak a szervezet funkcióinak kifejlődésében és szabályozásában, beleértve a szervezet immunvédelmét is.</a:t>
            </a:r>
          </a:p>
          <a:p>
            <a:endParaRPr/>
          </a:p>
          <a:p>
            <a:r>
              <a:t>Az emberek bizonyos köre egészségügy okok miatt kénytelen speciális étrenden élni. A legszembetűnőbb példa erre a többszörös ételallergiával küzdő gyermekek, akik hosszabb időn keresztül kénytelenek hipoallergén diétát folytatni. Mivel a hal, mint magas allergiakockázatú élelmiszer, hagyományosan kihagyandó e betegek étrendjéből, az érintettek táplálkozása még inkább hiányos lesz többek között a többszörösen telítetlen zsírsavakból.</a:t>
            </a:r>
          </a:p>
          <a:p>
            <a:endParaRPr/>
          </a:p>
          <a:p>
            <a:r>
              <a:t>Még egy gyermekkori probléma: a „válogatás” vagy „szelektív étvágy” nem tárgya ennek a leírásnak, ugyanakkor jól ismert tény: sok gyerek nem fogyaszt el bizonyos élelmiszereket, pusztán azért, mert nem ízlik neki.  Emiatt a gyermekétkeztetési gyakorlatban igen aktuálissá vált a praktikusan felhasználható és jó érzékszervi tulajdonságokkal bíró tápszerek alkalmazása.</a:t>
            </a:r>
          </a:p>
        </p:txBody>
      </p:sp>
    </p:spTree>
    <p:extLst>
      <p:ext uri="{BB962C8B-B14F-4D97-AF65-F5344CB8AC3E}">
        <p14:creationId xmlns:p14="http://schemas.microsoft.com/office/powerpoint/2010/main" val="1564411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Omega 3 Oranges</a:t>
            </a:r>
          </a:p>
          <a:p>
            <a:pPr>
              <a:defRPr b="1"/>
            </a:pPr>
            <a:endParaRPr/>
          </a:p>
          <a:p>
            <a:pPr>
              <a:defRPr b="1"/>
            </a:pPr>
            <a:r>
              <a:t>Kiszerelés:</a:t>
            </a:r>
            <a:r>
              <a:rPr b="0"/>
              <a:t> 30 db rágókapszula </a:t>
            </a:r>
          </a:p>
          <a:p>
            <a:pPr>
              <a:defRPr b="1"/>
            </a:pPr>
            <a:endParaRPr b="0"/>
          </a:p>
          <a:p>
            <a:pPr>
              <a:defRPr b="1"/>
            </a:pPr>
            <a:r>
              <a:t>Összetétel:</a:t>
            </a:r>
            <a:r>
              <a:rPr b="0"/>
              <a:t> halolaj 500 mg (amiből omega-3 többszörösen telítetlen zsírsav 150 mg, EPA 80 mg, DHA 50 mg).</a:t>
            </a:r>
          </a:p>
          <a:p>
            <a:pPr>
              <a:defRPr b="1"/>
            </a:pPr>
            <a:endParaRPr b="0"/>
          </a:p>
          <a:p>
            <a:pPr>
              <a:defRPr b="1"/>
            </a:pPr>
            <a:r>
              <a:t>Alkalmazása:</a:t>
            </a:r>
            <a:r>
              <a:rPr b="0"/>
              <a:t> gyermekeknek 3-7 éves korban napi 1-2 kapszula, 7-11 éves korban napi 2-3 kapszula étkezés után, összerágva. </a:t>
            </a:r>
          </a:p>
          <a:p>
            <a:endParaRPr b="0"/>
          </a:p>
          <a:p>
            <a:r>
              <a:t>Biológiailag aktív hatóanyag	          Napi adagban, mg  	                                     az ajánlott napi beviteli érték %-ában</a:t>
            </a:r>
          </a:p>
          <a:p>
            <a:r>
              <a:t>	                                         3-7 éves       7-11 éves	                        3-7 éves       7-11 éves</a:t>
            </a:r>
          </a:p>
          <a:p>
            <a:r>
              <a:t>Оmega-3 zsírsav	                150-300        300-450	                      169-338*   	338-506*</a:t>
            </a:r>
          </a:p>
          <a:p>
            <a:r>
              <a:t>                                                                                                        * nem lépi túl a megengedett napi értéket</a:t>
            </a:r>
          </a:p>
          <a:p>
            <a:pPr>
              <a:defRPr b="1"/>
            </a:pPr>
            <a:endParaRPr/>
          </a:p>
          <a:p>
            <a:pPr>
              <a:defRPr b="1"/>
            </a:pPr>
            <a:r>
              <a:t>Rendeltetése: </a:t>
            </a:r>
            <a:r>
              <a:rPr b="0"/>
              <a:t>a fiatal szervezet normális fejlődéséhez szükséges többszörösen telítetlen omega-3 zsírsav forrása.</a:t>
            </a:r>
          </a:p>
          <a:p>
            <a:pPr>
              <a:defRPr b="1"/>
            </a:pPr>
            <a:endParaRPr b="0"/>
          </a:p>
          <a:p>
            <a:pPr>
              <a:defRPr b="1"/>
            </a:pPr>
            <a:r>
              <a:t>A termék előnyei:</a:t>
            </a:r>
          </a:p>
          <a:p>
            <a:r>
              <a:t>A kényelmesen alkalmazható formának köszönhetően – rágókapszula természetes narancs aromával -, az „Omega 3 Orange” a hagyományos halolajjal ellentétben ízlik a gyermekeknek. A termék nem tartalmaz mesterséges édesítőszereket és aromákat.</a:t>
            </a:r>
          </a:p>
        </p:txBody>
      </p:sp>
    </p:spTree>
    <p:extLst>
      <p:ext uri="{BB962C8B-B14F-4D97-AF65-F5344CB8AC3E}">
        <p14:creationId xmlns:p14="http://schemas.microsoft.com/office/powerpoint/2010/main" val="3639179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helyes, családi megközelítés</a:t>
            </a:r>
          </a:p>
        </p:txBody>
      </p:sp>
    </p:spTree>
    <p:extLst>
      <p:ext uri="{BB962C8B-B14F-4D97-AF65-F5344CB8AC3E}">
        <p14:creationId xmlns:p14="http://schemas.microsoft.com/office/powerpoint/2010/main" val="211202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07806" y="3505898"/>
            <a:ext cx="17088487" cy="237496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3015614" y="6333235"/>
            <a:ext cx="14072871" cy="28273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Click to add subtitle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7012327" y="4601976"/>
            <a:ext cx="6079444" cy="12827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005205" y="2601149"/>
            <a:ext cx="18093690" cy="746417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012327" y="4601976"/>
            <a:ext cx="6079444" cy="12827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1005205" y="2601149"/>
            <a:ext cx="18093690" cy="746417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7012327" y="4601976"/>
            <a:ext cx="6079444" cy="12827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1005205" y="2601149"/>
            <a:ext cx="8745285" cy="746417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Object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7012327" y="4601976"/>
            <a:ext cx="6079444" cy="12827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7012327" y="4601976"/>
            <a:ext cx="6079444" cy="12827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05205" y="452643"/>
            <a:ext cx="18093690" cy="21847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05205" y="2637366"/>
            <a:ext cx="18093690" cy="866563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8846434" y="10517695"/>
            <a:ext cx="252463" cy="266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414042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414042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414042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414042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414042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414042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414042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414042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414042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1.png" descr="Omega_3_Oranges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9"/>
            <a:ext cx="20104100" cy="11308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849378" y="1370541"/>
            <a:ext cx="5451939" cy="415832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indent="152400" algn="r">
              <a:defRPr sz="7000"/>
            </a:lvl1pPr>
          </a:lstStyle>
          <a:p>
            <a:r>
              <a:t>Ami a gyereknek előnyös és finom, </a:t>
            </a:r>
          </a:p>
        </p:txBody>
      </p:sp>
      <p:pic>
        <p:nvPicPr>
          <p:cNvPr id="138" name="image10.png"/>
          <p:cNvPicPr>
            <a:picLocks noChangeAspect="1"/>
          </p:cNvPicPr>
          <p:nvPr/>
        </p:nvPicPr>
        <p:blipFill>
          <a:blip r:embed="rId2"/>
          <a:srcRect l="9617" t="12978" r="62017"/>
          <a:stretch>
            <a:fillRect/>
          </a:stretch>
        </p:blipFill>
        <p:spPr>
          <a:xfrm>
            <a:off x="6863681" y="1037887"/>
            <a:ext cx="5702970" cy="984149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12688746" y="5900208"/>
            <a:ext cx="6788820" cy="2002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52400" defTabSz="914400">
              <a:defRPr sz="7000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az a szülőnek boldogság!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11.png" descr="Omega_3_Oranges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" y="-3176"/>
            <a:ext cx="20101604" cy="1130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12.png" descr="LogoCoralClu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409" y="6858973"/>
            <a:ext cx="2926081" cy="2840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2.png" descr="Omega_3_Oranges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9"/>
            <a:ext cx="20104100" cy="11305732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478425" y="3825875"/>
            <a:ext cx="9809479" cy="3351687"/>
          </a:xfrm>
          <a:prstGeom prst="rect">
            <a:avLst/>
          </a:prstGeom>
        </p:spPr>
        <p:txBody>
          <a:bodyPr/>
          <a:lstStyle>
            <a:lvl1pPr marR="5080" indent="12700">
              <a:lnSpc>
                <a:spcPct val="110000"/>
              </a:lnSpc>
              <a:tabLst>
                <a:tab pos="1460500" algn="l"/>
                <a:tab pos="2590800" algn="l"/>
                <a:tab pos="2717800" algn="l"/>
                <a:tab pos="3581400" algn="l"/>
                <a:tab pos="4025900" algn="l"/>
                <a:tab pos="5194300" algn="l"/>
                <a:tab pos="7874000" algn="l"/>
              </a:tabLst>
              <a:defRPr sz="6600" spc="-100">
                <a:solidFill>
                  <a:srgbClr val="FFFFFF"/>
                </a:solidFill>
              </a:defRPr>
            </a:lvl1pPr>
          </a:lstStyle>
          <a:p>
            <a:r>
              <a:t>„Semmi nem ijesztőbb a világon a mindenki által jól ismert halolajnál…”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3.png" descr="Omega_3_Oranges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835"/>
            <a:ext cx="20104100" cy="11305732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1949449" y="948655"/>
            <a:ext cx="17152410" cy="2031326"/>
          </a:xfrm>
          <a:prstGeom prst="rect">
            <a:avLst/>
          </a:prstGeom>
        </p:spPr>
        <p:txBody>
          <a:bodyPr/>
          <a:lstStyle>
            <a:lvl1pPr indent="12700">
              <a:defRPr sz="6600">
                <a:solidFill>
                  <a:srgbClr val="404040"/>
                </a:solidFill>
              </a:defRPr>
            </a:lvl1pPr>
          </a:lstStyle>
          <a:p>
            <a:r>
              <a:t>Az omega-3 jelentősége a gyermek fejlődése szempontjából</a:t>
            </a:r>
          </a:p>
        </p:txBody>
      </p:sp>
      <p:sp>
        <p:nvSpPr>
          <p:cNvPr id="88" name="Shape 88"/>
          <p:cNvSpPr/>
          <p:nvPr/>
        </p:nvSpPr>
        <p:spPr>
          <a:xfrm>
            <a:off x="1974850" y="8961228"/>
            <a:ext cx="1723147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2800" spc="15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</a:t>
            </a:r>
            <a:r>
              <a:rPr spc="-90"/>
              <a:t> </a:t>
            </a:r>
            <a:r>
              <a:rPr spc="20"/>
              <a:t>hónapos</a:t>
            </a:r>
          </a:p>
        </p:txBody>
      </p:sp>
      <p:sp>
        <p:nvSpPr>
          <p:cNvPr id="89" name="Shape 89"/>
          <p:cNvSpPr/>
          <p:nvPr/>
        </p:nvSpPr>
        <p:spPr>
          <a:xfrm>
            <a:off x="4828637" y="8961228"/>
            <a:ext cx="177292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2800" spc="15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</a:t>
            </a:r>
            <a:r>
              <a:rPr spc="-55"/>
              <a:t> </a:t>
            </a:r>
            <a:r>
              <a:rPr sz="32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hónapos </a:t>
            </a:r>
          </a:p>
        </p:txBody>
      </p:sp>
      <p:sp>
        <p:nvSpPr>
          <p:cNvPr id="90" name="Shape 90"/>
          <p:cNvSpPr/>
          <p:nvPr/>
        </p:nvSpPr>
        <p:spPr>
          <a:xfrm>
            <a:off x="7201600" y="8961228"/>
            <a:ext cx="28276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z="3200"/>
            </a:lvl1pPr>
          </a:lstStyle>
          <a:p>
            <a:r>
              <a:t>újszülött</a:t>
            </a:r>
          </a:p>
        </p:txBody>
      </p:sp>
      <p:sp>
        <p:nvSpPr>
          <p:cNvPr id="91" name="Shape 91"/>
          <p:cNvSpPr/>
          <p:nvPr/>
        </p:nvSpPr>
        <p:spPr>
          <a:xfrm>
            <a:off x="3095914" y="9932035"/>
            <a:ext cx="2483486" cy="39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z="2800" spc="15">
                <a:solidFill>
                  <a:srgbClr val="F582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terhesség</a:t>
            </a:r>
          </a:p>
        </p:txBody>
      </p:sp>
      <p:sp>
        <p:nvSpPr>
          <p:cNvPr id="92" name="Shape 92"/>
          <p:cNvSpPr/>
          <p:nvPr/>
        </p:nvSpPr>
        <p:spPr>
          <a:xfrm>
            <a:off x="11000176" y="8961228"/>
            <a:ext cx="1069976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2800" spc="15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</a:t>
            </a:r>
            <a:r>
              <a:rPr spc="-85"/>
              <a:t> éves</a:t>
            </a:r>
          </a:p>
        </p:txBody>
      </p:sp>
      <p:sp>
        <p:nvSpPr>
          <p:cNvPr id="93" name="Shape 93"/>
          <p:cNvSpPr/>
          <p:nvPr/>
        </p:nvSpPr>
        <p:spPr>
          <a:xfrm>
            <a:off x="14246463" y="8961228"/>
            <a:ext cx="1139586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2800" spc="15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6</a:t>
            </a:r>
            <a:r>
              <a:rPr spc="-90"/>
              <a:t> </a:t>
            </a:r>
            <a:r>
              <a:rPr spc="-15"/>
              <a:t>éves</a:t>
            </a:r>
          </a:p>
        </p:txBody>
      </p:sp>
      <p:sp>
        <p:nvSpPr>
          <p:cNvPr id="94" name="Shape 94"/>
          <p:cNvSpPr/>
          <p:nvPr/>
        </p:nvSpPr>
        <p:spPr>
          <a:xfrm>
            <a:off x="16767488" y="8961228"/>
            <a:ext cx="1437963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2800" spc="15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12</a:t>
            </a:r>
            <a:r>
              <a:rPr spc="-85"/>
              <a:t> </a:t>
            </a:r>
            <a:r>
              <a:rPr spc="-15"/>
              <a:t>éves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4.png" descr="Omega_3_Oranges-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104100" cy="11308557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1601215" y="6002659"/>
            <a:ext cx="8772568" cy="1269579"/>
          </a:xfrm>
          <a:prstGeom prst="rect">
            <a:avLst/>
          </a:prstGeom>
        </p:spPr>
        <p:txBody>
          <a:bodyPr/>
          <a:lstStyle/>
          <a:p>
            <a:r>
              <a:t>HIPERAKTIVITÁS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5.png" descr="Omega_3_Oranges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96580" cy="1130935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1662763" y="3194373"/>
            <a:ext cx="8389288" cy="4690773"/>
          </a:xfrm>
          <a:prstGeom prst="rect">
            <a:avLst/>
          </a:prstGeom>
        </p:spPr>
        <p:txBody>
          <a:bodyPr>
            <a:normAutofit/>
          </a:bodyPr>
          <a:lstStyle>
            <a:lvl1pPr marR="5080" indent="12700">
              <a:lnSpc>
                <a:spcPct val="125699"/>
              </a:lnSpc>
              <a:defRPr sz="4100">
                <a:solidFill>
                  <a:srgbClr val="FFFFFF"/>
                </a:solidFill>
              </a:defRPr>
            </a:lvl1pPr>
          </a:lstStyle>
          <a:p>
            <a:r>
              <a:t>Az Orosz Tudományos Akadémia Táplálkozástani Kutató Intézete adatai szerint a gyermek és felnőtt lakosság körében az omega-3 zsírsav hiánya 80% körüli értéket tesz ki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6.png" descr="Omega_3_Oranges-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8680450" y="7596382"/>
            <a:ext cx="10668000" cy="1370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lnSpc>
                <a:spcPct val="120600"/>
              </a:lnSpc>
              <a:defRPr sz="2800" spc="60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Az Omega 3 Oranges a gyermek szervezete számára biztosítja a normális fejlődéshez szükséges omega-3 többszörösen telítetlen zsírsavakat</a:t>
            </a:r>
          </a:p>
        </p:txBody>
      </p:sp>
      <p:sp>
        <p:nvSpPr>
          <p:cNvPr id="110" name="Shape 110"/>
          <p:cNvSpPr/>
          <p:nvPr/>
        </p:nvSpPr>
        <p:spPr>
          <a:xfrm>
            <a:off x="9348885" y="3368675"/>
            <a:ext cx="7789766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tabLst>
                <a:tab pos="787400" algn="l"/>
              </a:tabLst>
              <a:defRPr sz="2800" spc="90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30 db rágókapszula</a:t>
            </a:r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9348878" y="1373477"/>
            <a:ext cx="10075772" cy="1257301"/>
          </a:xfrm>
          <a:prstGeom prst="rect">
            <a:avLst/>
          </a:prstGeom>
        </p:spPr>
        <p:txBody>
          <a:bodyPr/>
          <a:lstStyle>
            <a:lvl1pPr indent="12700">
              <a:defRPr sz="8000"/>
            </a:lvl1pPr>
          </a:lstStyle>
          <a:p>
            <a:r>
              <a:t>Omega 3 Oranges</a:t>
            </a:r>
          </a:p>
        </p:txBody>
      </p:sp>
      <p:sp>
        <p:nvSpPr>
          <p:cNvPr id="112" name="Shape 112"/>
          <p:cNvSpPr/>
          <p:nvPr/>
        </p:nvSpPr>
        <p:spPr>
          <a:xfrm>
            <a:off x="9391428" y="4238275"/>
            <a:ext cx="7120689" cy="263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5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Kisker</a:t>
            </a:r>
            <a:r>
              <a:rPr dirty="0"/>
              <a:t>. </a:t>
            </a:r>
            <a:r>
              <a:rPr dirty="0" err="1"/>
              <a:t>ára</a:t>
            </a:r>
            <a:r>
              <a:rPr dirty="0"/>
              <a:t>: </a:t>
            </a:r>
            <a:r>
              <a:rPr lang="hu-HU" dirty="0"/>
              <a:t>10 f.e.*</a:t>
            </a:r>
            <a:endParaRPr dirty="0"/>
          </a:p>
          <a:p>
            <a:pPr>
              <a:lnSpc>
                <a:spcPct val="110000"/>
              </a:lnSpc>
              <a:defRPr sz="5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Klubára</a:t>
            </a:r>
            <a:r>
              <a:rPr dirty="0"/>
              <a:t>: </a:t>
            </a:r>
            <a:r>
              <a:rPr lang="hu-HU" dirty="0"/>
              <a:t>8 f.e.*</a:t>
            </a:r>
            <a:endParaRPr dirty="0"/>
          </a:p>
          <a:p>
            <a:pPr>
              <a:lnSpc>
                <a:spcPct val="110000"/>
              </a:lnSpc>
              <a:defRPr sz="5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Bónusz</a:t>
            </a:r>
            <a:r>
              <a:rPr dirty="0"/>
              <a:t> </a:t>
            </a:r>
            <a:r>
              <a:rPr dirty="0" err="1"/>
              <a:t>értéke</a:t>
            </a:r>
            <a:r>
              <a:rPr dirty="0"/>
              <a:t>: 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ADCCBA7-B24D-7D67-D3BE-32364F596966}"/>
              </a:ext>
            </a:extLst>
          </p:cNvPr>
          <p:cNvSpPr txBox="1"/>
          <p:nvPr/>
        </p:nvSpPr>
        <p:spPr>
          <a:xfrm>
            <a:off x="1567543" y="10261600"/>
            <a:ext cx="503919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1600" i="1" dirty="0">
                <a:solidFill>
                  <a:srgbClr val="404040"/>
                </a:solidFill>
                <a:latin typeface="Arial"/>
                <a:cs typeface="Arial"/>
              </a:rPr>
              <a:t>*Aktuális váltási árfolyamot keresse kirendeltségünkön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7.png" descr="Omega_3_Oranges-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620758" y="1383376"/>
            <a:ext cx="16720820" cy="1282701"/>
          </a:xfrm>
          <a:prstGeom prst="rect">
            <a:avLst/>
          </a:prstGeom>
        </p:spPr>
        <p:txBody>
          <a:bodyPr/>
          <a:lstStyle>
            <a:lvl1pPr indent="12700">
              <a:defRPr spc="300">
                <a:solidFill>
                  <a:srgbClr val="FFFFFF"/>
                </a:solidFill>
              </a:defRPr>
            </a:lvl1pPr>
          </a:lstStyle>
          <a:p>
            <a:r>
              <a:t>«Az Omega 3 Orange» előnyei</a:t>
            </a:r>
          </a:p>
        </p:txBody>
      </p:sp>
      <p:sp>
        <p:nvSpPr>
          <p:cNvPr id="118" name="Shape 118"/>
          <p:cNvSpPr/>
          <p:nvPr/>
        </p:nvSpPr>
        <p:spPr>
          <a:xfrm>
            <a:off x="1683362" y="5992559"/>
            <a:ext cx="7946392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Biztosítja a gyermek normális intellektuális fejlődését, a jó koncentráló képességet, memóriát</a:t>
            </a:r>
          </a:p>
        </p:txBody>
      </p:sp>
      <p:sp>
        <p:nvSpPr>
          <p:cNvPr id="119" name="Shape 119"/>
          <p:cNvSpPr/>
          <p:nvPr/>
        </p:nvSpPr>
        <p:spPr>
          <a:xfrm>
            <a:off x="1662805" y="8782649"/>
            <a:ext cx="7206616" cy="12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z="2800" spc="21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 finom motorikus készségek és motorikus-vizuális koordinációs képességek fejlesztése</a:t>
            </a:r>
          </a:p>
        </p:txBody>
      </p:sp>
      <p:sp>
        <p:nvSpPr>
          <p:cNvPr id="120" name="Shape 120"/>
          <p:cNvSpPr/>
          <p:nvPr/>
        </p:nvSpPr>
        <p:spPr>
          <a:xfrm>
            <a:off x="10772184" y="8745832"/>
            <a:ext cx="7653656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A viselkedés normalizálása, a gyermek nyugodtabbá és kiegyensúlyozottabbá válik</a:t>
            </a:r>
          </a:p>
        </p:txBody>
      </p:sp>
      <p:sp>
        <p:nvSpPr>
          <p:cNvPr id="121" name="Shape 121"/>
          <p:cNvSpPr/>
          <p:nvPr/>
        </p:nvSpPr>
        <p:spPr>
          <a:xfrm>
            <a:off x="1620787" y="4168023"/>
            <a:ext cx="6950076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z="3200" spc="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Védi a szívet és a vérereket</a:t>
            </a:r>
          </a:p>
        </p:txBody>
      </p:sp>
      <p:sp>
        <p:nvSpPr>
          <p:cNvPr id="122" name="Shape 122"/>
          <p:cNvSpPr/>
          <p:nvPr/>
        </p:nvSpPr>
        <p:spPr>
          <a:xfrm>
            <a:off x="10772184" y="6034878"/>
            <a:ext cx="766699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Általános erősítő és gyógyító hatással van a gyermek szervezetére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8.png" descr="Omega_3_Oranges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" y="0"/>
            <a:ext cx="20096580" cy="1130935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2817995" y="4314298"/>
            <a:ext cx="57862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/>
            </a:lvl1pPr>
          </a:lstStyle>
          <a:p>
            <a:r>
              <a:t>Természetes narancs ízű héj</a:t>
            </a:r>
          </a:p>
        </p:txBody>
      </p:sp>
      <p:sp>
        <p:nvSpPr>
          <p:cNvPr id="126" name="Shape 126"/>
          <p:cNvSpPr/>
          <p:nvPr/>
        </p:nvSpPr>
        <p:spPr>
          <a:xfrm>
            <a:off x="2817995" y="6376441"/>
            <a:ext cx="51004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/>
            </a:lvl1pPr>
          </a:lstStyle>
          <a:p>
            <a:r>
              <a:t>Narancs ízű halolaj</a:t>
            </a:r>
          </a:p>
        </p:txBody>
      </p:sp>
      <p:sp>
        <p:nvSpPr>
          <p:cNvPr id="127" name="Shape 127"/>
          <p:cNvSpPr/>
          <p:nvPr/>
        </p:nvSpPr>
        <p:spPr>
          <a:xfrm>
            <a:off x="2584450" y="8625168"/>
            <a:ext cx="5638800" cy="926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z="3200" spc="102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Rágókapszula narancsos utóízzel</a:t>
            </a:r>
          </a:p>
        </p:txBody>
      </p:sp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1666087" y="1383386"/>
            <a:ext cx="13110365" cy="1661993"/>
          </a:xfrm>
          <a:prstGeom prst="rect">
            <a:avLst/>
          </a:prstGeom>
        </p:spPr>
        <p:txBody>
          <a:bodyPr/>
          <a:lstStyle>
            <a:lvl1pPr indent="12700">
              <a:defRPr sz="5400" spc="200">
                <a:solidFill>
                  <a:srgbClr val="404040"/>
                </a:solidFill>
              </a:defRPr>
            </a:lvl1pPr>
          </a:lstStyle>
          <a:p>
            <a:r>
              <a:t>Hogyan adjuk a nem jól evő gyermeknek?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9.png" descr="Omega_3_Oranges-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96580" cy="1130935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1662640" y="1997075"/>
            <a:ext cx="7856009" cy="1661992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Mindenkinek a neki való Omega terméket!</a:t>
            </a:r>
          </a:p>
        </p:txBody>
      </p:sp>
      <p:sp>
        <p:nvSpPr>
          <p:cNvPr id="132" name="Shape 132"/>
          <p:cNvSpPr/>
          <p:nvPr/>
        </p:nvSpPr>
        <p:spPr>
          <a:xfrm>
            <a:off x="1788583" y="7550534"/>
            <a:ext cx="2819401" cy="39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z="2800" spc="155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 gyerekeknek</a:t>
            </a:r>
          </a:p>
        </p:txBody>
      </p:sp>
      <p:sp>
        <p:nvSpPr>
          <p:cNvPr id="133" name="Shape 133"/>
          <p:cNvSpPr/>
          <p:nvPr/>
        </p:nvSpPr>
        <p:spPr>
          <a:xfrm>
            <a:off x="5003288" y="7550534"/>
            <a:ext cx="3795696" cy="39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ctr">
              <a:defRPr sz="2800" spc="155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 szülőknek</a:t>
            </a:r>
          </a:p>
        </p:txBody>
      </p:sp>
      <p:pic>
        <p:nvPicPr>
          <p:cNvPr id="1026" name="Picture 2" descr="Omega 3/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4" y="4122869"/>
            <a:ext cx="1642706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mega 3/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881997"/>
            <a:ext cx="1784166" cy="339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1367</Words>
  <Application>Microsoft Office PowerPoint</Application>
  <PresentationFormat>Egyéni</PresentationFormat>
  <Paragraphs>79</Paragraphs>
  <Slides>11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PowerPoint-bemutató</vt:lpstr>
      <vt:lpstr>„Semmi nem ijesztőbb a világon a mindenki által jól ismert halolajnál…”</vt:lpstr>
      <vt:lpstr>Az omega-3 jelentősége a gyermek fejlődése szempontjából</vt:lpstr>
      <vt:lpstr>HIPERAKTIVITÁS</vt:lpstr>
      <vt:lpstr>Az Orosz Tudományos Akadémia Táplálkozástani Kutató Intézete adatai szerint a gyermek és felnőtt lakosság körében az omega-3 zsírsav hiánya 80% körüli értéket tesz ki</vt:lpstr>
      <vt:lpstr>Omega 3 Oranges</vt:lpstr>
      <vt:lpstr>«Az Omega 3 Orange» előnyei</vt:lpstr>
      <vt:lpstr>Hogyan adjuk a nem jól evő gyermeknek?</vt:lpstr>
      <vt:lpstr>Mindenkinek a neki való Omega terméket!</vt:lpstr>
      <vt:lpstr>Ami a gyereknek előnyös és finom, 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Zofiya Beh-Nemeth</dc:creator>
  <cp:lastModifiedBy>Klaudia Korpash</cp:lastModifiedBy>
  <cp:revision>5</cp:revision>
  <dcterms:modified xsi:type="dcterms:W3CDTF">2022-05-24T12:39:28Z</dcterms:modified>
</cp:coreProperties>
</file>